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D91F-BD3A-425B-A5B0-F07AE10CDAA0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2F1C-2F10-4732-9DF0-94B2553B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57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D91F-BD3A-425B-A5B0-F07AE10CDAA0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2F1C-2F10-4732-9DF0-94B2553B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6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D91F-BD3A-425B-A5B0-F07AE10CDAA0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2F1C-2F10-4732-9DF0-94B2553B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3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D91F-BD3A-425B-A5B0-F07AE10CDAA0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2F1C-2F10-4732-9DF0-94B2553B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86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D91F-BD3A-425B-A5B0-F07AE10CDAA0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2F1C-2F10-4732-9DF0-94B2553B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9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D91F-BD3A-425B-A5B0-F07AE10CDAA0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2F1C-2F10-4732-9DF0-94B2553B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2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D91F-BD3A-425B-A5B0-F07AE10CDAA0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2F1C-2F10-4732-9DF0-94B2553B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0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D91F-BD3A-425B-A5B0-F07AE10CDAA0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2F1C-2F10-4732-9DF0-94B2553B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1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D91F-BD3A-425B-A5B0-F07AE10CDAA0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2F1C-2F10-4732-9DF0-94B2553B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7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D91F-BD3A-425B-A5B0-F07AE10CDAA0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2F1C-2F10-4732-9DF0-94B2553B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0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DD91F-BD3A-425B-A5B0-F07AE10CDAA0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E2F1C-2F10-4732-9DF0-94B2553B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7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DD91F-BD3A-425B-A5B0-F07AE10CDAA0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E2F1C-2F10-4732-9DF0-94B2553BC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8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127000" y="534988"/>
            <a:ext cx="8920163" cy="6173787"/>
            <a:chOff x="80" y="337"/>
            <a:chExt cx="5619" cy="3889"/>
          </a:xfrm>
        </p:grpSpPr>
        <p:sp>
          <p:nvSpPr>
            <p:cNvPr id="5" name="Rectangle 3"/>
            <p:cNvSpPr/>
            <p:nvPr/>
          </p:nvSpPr>
          <p:spPr bwMode="auto">
            <a:xfrm>
              <a:off x="2322" y="407"/>
              <a:ext cx="1132" cy="3063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defTabSz="457200" eaLnBrk="1" hangingPunct="1"/>
              <a:r>
                <a:rPr lang="en-US" sz="900" b="1" dirty="0" smtClean="0">
                  <a:solidFill>
                    <a:srgbClr val="595959"/>
                  </a:solidFill>
                  <a:latin typeface="HelvLight Regular" pitchFamily="-108" charset="0"/>
                </a:rPr>
                <a:t>VALUE</a:t>
              </a:r>
            </a:p>
            <a:p>
              <a:pPr algn="ctr" defTabSz="457200" eaLnBrk="1" hangingPunct="1"/>
              <a:r>
                <a:rPr lang="en-US" sz="900" b="1" dirty="0" smtClean="0">
                  <a:solidFill>
                    <a:srgbClr val="595959"/>
                  </a:solidFill>
                  <a:latin typeface="HelvLight Regular" pitchFamily="-108" charset="0"/>
                </a:rPr>
                <a:t>PROPOSITION</a:t>
              </a:r>
            </a:p>
            <a:p>
              <a:pPr algn="ctr" defTabSz="457200" eaLnBrk="1" hangingPunct="1"/>
              <a:endParaRPr lang="en-US" sz="900" b="1" dirty="0">
                <a:solidFill>
                  <a:srgbClr val="595959"/>
                </a:solidFill>
                <a:latin typeface="HelvLight Regular" pitchFamily="-108" charset="0"/>
              </a:endParaRPr>
            </a:p>
            <a:p>
              <a:pPr marL="171450" indent="-171450" defTabSz="457200">
                <a:buFontTx/>
                <a:buChar char="-"/>
              </a:pPr>
              <a:r>
                <a:rPr lang="en-US" sz="900" b="1" dirty="0" smtClean="0">
                  <a:solidFill>
                    <a:srgbClr val="595959"/>
                  </a:solidFill>
                  <a:latin typeface="HelvLight Regular" pitchFamily="-108" charset="0"/>
                </a:rPr>
                <a:t>Guess </a:t>
              </a:r>
              <a:r>
                <a:rPr lang="en-US" sz="900" b="1" dirty="0">
                  <a:solidFill>
                    <a:srgbClr val="595959"/>
                  </a:solidFill>
                  <a:latin typeface="HelvLight Regular" pitchFamily="-108" charset="0"/>
                </a:rPr>
                <a:t>#1</a:t>
              </a:r>
            </a:p>
            <a:p>
              <a:pPr marL="171450" indent="-171450" defTabSz="457200">
                <a:buFontTx/>
                <a:buChar char="-"/>
              </a:pPr>
              <a:r>
                <a:rPr lang="en-US" sz="900" b="1" dirty="0">
                  <a:solidFill>
                    <a:srgbClr val="595959"/>
                  </a:solidFill>
                  <a:latin typeface="HelvLight Regular" pitchFamily="-108" charset="0"/>
                </a:rPr>
                <a:t>Guess #2</a:t>
              </a:r>
            </a:p>
          </p:txBody>
        </p:sp>
        <p:sp>
          <p:nvSpPr>
            <p:cNvPr id="6" name="Rectangle 4"/>
            <p:cNvSpPr/>
            <p:nvPr/>
          </p:nvSpPr>
          <p:spPr bwMode="auto">
            <a:xfrm>
              <a:off x="3454" y="2010"/>
              <a:ext cx="1279" cy="1462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57200" eaLnBrk="1" hangingPunct="1"/>
              <a:r>
                <a:rPr lang="en-US" sz="900" b="1" dirty="0">
                  <a:solidFill>
                    <a:srgbClr val="595959"/>
                  </a:solidFill>
                  <a:latin typeface="HelvLight Regular" pitchFamily="-108" charset="0"/>
                </a:rPr>
                <a:t>	</a:t>
              </a:r>
              <a:r>
                <a:rPr lang="en-US" sz="900" b="1" dirty="0" smtClean="0">
                  <a:solidFill>
                    <a:srgbClr val="595959"/>
                  </a:solidFill>
                  <a:latin typeface="HelvLight Regular" pitchFamily="-108" charset="0"/>
                </a:rPr>
                <a:t>CHANNELS</a:t>
              </a:r>
            </a:p>
            <a:p>
              <a:pPr defTabSz="457200" eaLnBrk="1" hangingPunct="1"/>
              <a:endParaRPr lang="en-US" sz="900" b="1" dirty="0">
                <a:solidFill>
                  <a:srgbClr val="595959"/>
                </a:solidFill>
                <a:latin typeface="HelvLight Regular" pitchFamily="-108" charset="0"/>
              </a:endParaRPr>
            </a:p>
            <a:p>
              <a:pPr defTabSz="457200" eaLnBrk="1" hangingPunct="1"/>
              <a:endParaRPr lang="en-US" sz="900" b="1" dirty="0" smtClean="0">
                <a:solidFill>
                  <a:srgbClr val="595959"/>
                </a:solidFill>
                <a:latin typeface="HelvLight Regular" pitchFamily="-108" charset="0"/>
              </a:endParaRPr>
            </a:p>
            <a:p>
              <a:pPr marL="171450" indent="-171450" defTabSz="457200" eaLnBrk="1" hangingPunct="1">
                <a:buFontTx/>
                <a:buChar char="-"/>
              </a:pPr>
              <a:r>
                <a:rPr lang="en-US" sz="900" b="1" dirty="0" smtClean="0">
                  <a:solidFill>
                    <a:srgbClr val="595959"/>
                  </a:solidFill>
                  <a:latin typeface="HelvLight Regular" pitchFamily="-108" charset="0"/>
                </a:rPr>
                <a:t>Guess #1 </a:t>
              </a:r>
            </a:p>
            <a:p>
              <a:pPr marL="171450" indent="-171450" defTabSz="457200" eaLnBrk="1" hangingPunct="1">
                <a:buFontTx/>
                <a:buChar char="-"/>
              </a:pPr>
              <a:r>
                <a:rPr lang="en-US" sz="900" b="1" dirty="0" smtClean="0">
                  <a:solidFill>
                    <a:srgbClr val="595959"/>
                  </a:solidFill>
                  <a:latin typeface="HelvLight Regular" pitchFamily="-108" charset="0"/>
                </a:rPr>
                <a:t>Guess #2</a:t>
              </a:r>
              <a:endParaRPr lang="en-US" sz="900" b="1" dirty="0" smtClean="0">
                <a:solidFill>
                  <a:srgbClr val="595959"/>
                </a:solidFill>
                <a:latin typeface="HelvLight Regular" pitchFamily="-108" charset="0"/>
              </a:endParaRPr>
            </a:p>
          </p:txBody>
        </p:sp>
        <p:sp>
          <p:nvSpPr>
            <p:cNvPr id="7" name="Rectangle 5"/>
            <p:cNvSpPr/>
            <p:nvPr/>
          </p:nvSpPr>
          <p:spPr bwMode="auto">
            <a:xfrm>
              <a:off x="3455" y="407"/>
              <a:ext cx="1278" cy="1603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defTabSz="457200" eaLnBrk="1" hangingPunct="1"/>
              <a:r>
                <a:rPr lang="en-US" sz="900" b="1" dirty="0" smtClean="0">
                  <a:solidFill>
                    <a:srgbClr val="595959"/>
                  </a:solidFill>
                  <a:latin typeface="HelvLight Regular" pitchFamily="-108" charset="0"/>
                </a:rPr>
                <a:t>CUSTOMER</a:t>
              </a:r>
            </a:p>
            <a:p>
              <a:pPr algn="ctr" defTabSz="457200" eaLnBrk="1" hangingPunct="1"/>
              <a:r>
                <a:rPr lang="en-US" sz="900" b="1" dirty="0" smtClean="0">
                  <a:solidFill>
                    <a:srgbClr val="595959"/>
                  </a:solidFill>
                  <a:latin typeface="HelvLight Regular" pitchFamily="-108" charset="0"/>
                </a:rPr>
                <a:t>RELATIONSHIPS</a:t>
              </a:r>
            </a:p>
            <a:p>
              <a:pPr marL="171450" indent="-171450" defTabSz="457200" eaLnBrk="1" hangingPunct="1"/>
              <a:endParaRPr lang="en-US" sz="900" b="1" dirty="0" smtClean="0">
                <a:solidFill>
                  <a:srgbClr val="595959"/>
                </a:solidFill>
                <a:latin typeface="HelvLight Regular" pitchFamily="-108" charset="0"/>
              </a:endParaRPr>
            </a:p>
            <a:p>
              <a:pPr marL="171450" indent="-171450" defTabSz="457200">
                <a:buFontTx/>
                <a:buChar char="-"/>
              </a:pPr>
              <a:r>
                <a:rPr lang="en-US" sz="900" b="1" dirty="0" smtClean="0">
                  <a:solidFill>
                    <a:srgbClr val="595959"/>
                  </a:solidFill>
                  <a:latin typeface="HelvLight Regular" pitchFamily="-108" charset="0"/>
                </a:rPr>
                <a:t>Guess #1</a:t>
              </a:r>
            </a:p>
            <a:p>
              <a:pPr marL="171450" indent="-171450" defTabSz="457200">
                <a:buFontTx/>
                <a:buChar char="-"/>
              </a:pPr>
              <a:r>
                <a:rPr lang="en-US" sz="900" b="1" dirty="0" smtClean="0">
                  <a:solidFill>
                    <a:srgbClr val="595959"/>
                  </a:solidFill>
                  <a:latin typeface="HelvLight Regular" pitchFamily="-108" charset="0"/>
                </a:rPr>
                <a:t>Guess #2</a:t>
              </a:r>
              <a:endParaRPr lang="en-US" sz="900" b="1" dirty="0">
                <a:solidFill>
                  <a:srgbClr val="595959"/>
                </a:solidFill>
                <a:latin typeface="HelvLight Regular" pitchFamily="-108" charset="0"/>
              </a:endParaRPr>
            </a:p>
          </p:txBody>
        </p:sp>
        <p:sp>
          <p:nvSpPr>
            <p:cNvPr id="8" name="Rectangle 6"/>
            <p:cNvSpPr/>
            <p:nvPr/>
          </p:nvSpPr>
          <p:spPr bwMode="auto">
            <a:xfrm>
              <a:off x="4733" y="407"/>
              <a:ext cx="966" cy="3065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defTabSz="457200" eaLnBrk="1" hangingPunct="1"/>
              <a:r>
                <a:rPr lang="en-US" sz="900" b="1" dirty="0" smtClean="0">
                  <a:solidFill>
                    <a:srgbClr val="595959"/>
                  </a:solidFill>
                  <a:latin typeface="HelvLight Regular" pitchFamily="-108" charset="0"/>
                </a:rPr>
                <a:t>CUSTOMER</a:t>
              </a:r>
            </a:p>
            <a:p>
              <a:pPr algn="ctr" defTabSz="457200" eaLnBrk="1" hangingPunct="1"/>
              <a:r>
                <a:rPr lang="en-US" sz="900" b="1" dirty="0" smtClean="0">
                  <a:solidFill>
                    <a:srgbClr val="595959"/>
                  </a:solidFill>
                  <a:latin typeface="HelvLight Regular" pitchFamily="-108" charset="0"/>
                </a:rPr>
                <a:t>SEGMENTS</a:t>
              </a:r>
            </a:p>
            <a:p>
              <a:pPr algn="ctr" defTabSz="457200" eaLnBrk="1" hangingPunct="1"/>
              <a:endParaRPr lang="en-US" sz="900" b="1" dirty="0">
                <a:solidFill>
                  <a:srgbClr val="595959"/>
                </a:solidFill>
                <a:latin typeface="HelvLight Regular" pitchFamily="-108" charset="0"/>
              </a:endParaRPr>
            </a:p>
            <a:p>
              <a:pPr defTabSz="457200" eaLnBrk="1" hangingPunct="1"/>
              <a:endParaRPr lang="en-US" sz="900" b="1" dirty="0" smtClean="0">
                <a:solidFill>
                  <a:srgbClr val="595959"/>
                </a:solidFill>
                <a:latin typeface="HelvLight Regular" pitchFamily="-108" charset="0"/>
              </a:endParaRPr>
            </a:p>
            <a:p>
              <a:pPr marL="171450" indent="-171450" defTabSz="457200">
                <a:buFontTx/>
                <a:buChar char="-"/>
              </a:pPr>
              <a:r>
                <a:rPr lang="en-US" sz="900" b="1" dirty="0" smtClean="0">
                  <a:solidFill>
                    <a:srgbClr val="595959"/>
                  </a:solidFill>
                  <a:latin typeface="HelvLight Regular" pitchFamily="-108" charset="0"/>
                </a:rPr>
                <a:t>Guess #1</a:t>
              </a:r>
            </a:p>
            <a:p>
              <a:pPr marL="171450" indent="-171450" defTabSz="457200">
                <a:buFontTx/>
                <a:buChar char="-"/>
              </a:pPr>
              <a:r>
                <a:rPr lang="en-US" sz="900" b="1" dirty="0" smtClean="0">
                  <a:solidFill>
                    <a:srgbClr val="595959"/>
                  </a:solidFill>
                  <a:latin typeface="HelvLight Regular" pitchFamily="-108" charset="0"/>
                </a:rPr>
                <a:t>Guess #2</a:t>
              </a:r>
              <a:endParaRPr lang="en-US" sz="900" b="1" dirty="0">
                <a:solidFill>
                  <a:srgbClr val="595959"/>
                </a:solidFill>
                <a:latin typeface="HelvLight Regular" pitchFamily="-108" charset="0"/>
              </a:endParaRPr>
            </a:p>
          </p:txBody>
        </p:sp>
        <p:sp>
          <p:nvSpPr>
            <p:cNvPr id="9" name="Rectangle 7"/>
            <p:cNvSpPr/>
            <p:nvPr/>
          </p:nvSpPr>
          <p:spPr bwMode="auto">
            <a:xfrm>
              <a:off x="2890" y="3472"/>
              <a:ext cx="2809" cy="754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7653913" lvl="1" indent="-37474525" defTabSz="457200" eaLnBrk="1" hangingPunct="1"/>
              <a:r>
                <a:rPr lang="en-US" sz="900" b="1" dirty="0">
                  <a:solidFill>
                    <a:srgbClr val="595959"/>
                  </a:solidFill>
                  <a:latin typeface="HelvLight Regular" pitchFamily="-108" charset="0"/>
                </a:rPr>
                <a:t>       REVENUE </a:t>
              </a:r>
              <a:r>
                <a:rPr lang="en-US" sz="900" b="1" dirty="0" smtClean="0">
                  <a:solidFill>
                    <a:srgbClr val="595959"/>
                  </a:solidFill>
                  <a:latin typeface="HelvLight Regular" pitchFamily="-108" charset="0"/>
                </a:rPr>
                <a:t>STREAMS</a:t>
              </a:r>
            </a:p>
            <a:p>
              <a:pPr marL="171450" indent="-171450" defTabSz="457200">
                <a:buFontTx/>
                <a:buChar char="-"/>
              </a:pPr>
              <a:endParaRPr lang="en-US" sz="900" b="1" dirty="0" smtClean="0">
                <a:solidFill>
                  <a:srgbClr val="595959"/>
                </a:solidFill>
                <a:latin typeface="HelvLight Regular" pitchFamily="-108" charset="0"/>
              </a:endParaRPr>
            </a:p>
            <a:p>
              <a:pPr marL="171450" indent="-171450" defTabSz="457200">
                <a:buFontTx/>
                <a:buChar char="-"/>
              </a:pPr>
              <a:endParaRPr lang="en-US" sz="900" b="1" dirty="0">
                <a:solidFill>
                  <a:srgbClr val="595959"/>
                </a:solidFill>
                <a:latin typeface="HelvLight Regular" pitchFamily="-108" charset="0"/>
              </a:endParaRPr>
            </a:p>
            <a:p>
              <a:pPr marL="171450" indent="-171450" defTabSz="457200">
                <a:buFontTx/>
                <a:buChar char="-"/>
              </a:pPr>
              <a:endParaRPr lang="en-US" sz="900" b="1" dirty="0" smtClean="0">
                <a:solidFill>
                  <a:srgbClr val="595959"/>
                </a:solidFill>
                <a:latin typeface="HelvLight Regular" pitchFamily="-108" charset="0"/>
              </a:endParaRPr>
            </a:p>
            <a:p>
              <a:pPr marL="171450" indent="-171450" defTabSz="457200">
                <a:buFontTx/>
                <a:buChar char="-"/>
              </a:pPr>
              <a:r>
                <a:rPr lang="en-US" sz="900" b="1" dirty="0" smtClean="0">
                  <a:solidFill>
                    <a:srgbClr val="595959"/>
                  </a:solidFill>
                  <a:latin typeface="HelvLight Regular" pitchFamily="-108" charset="0"/>
                </a:rPr>
                <a:t>Guess #1</a:t>
              </a:r>
            </a:p>
            <a:p>
              <a:pPr marL="171450" indent="-171450" defTabSz="457200">
                <a:buFontTx/>
                <a:buChar char="-"/>
              </a:pPr>
              <a:r>
                <a:rPr lang="en-US" sz="900" b="1" dirty="0" smtClean="0">
                  <a:solidFill>
                    <a:srgbClr val="595959"/>
                  </a:solidFill>
                  <a:latin typeface="HelvLight Regular" pitchFamily="-108" charset="0"/>
                </a:rPr>
                <a:t>Guess #2</a:t>
              </a:r>
              <a:endParaRPr lang="en-US" sz="900" b="1" dirty="0">
                <a:solidFill>
                  <a:srgbClr val="595959"/>
                </a:solidFill>
                <a:latin typeface="HelvLight Regular" pitchFamily="-108" charset="0"/>
              </a:endParaRPr>
            </a:p>
          </p:txBody>
        </p:sp>
        <p:sp>
          <p:nvSpPr>
            <p:cNvPr id="10" name="Rectangle 8"/>
            <p:cNvSpPr/>
            <p:nvPr/>
          </p:nvSpPr>
          <p:spPr bwMode="auto">
            <a:xfrm>
              <a:off x="80" y="3472"/>
              <a:ext cx="2810" cy="754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7653913" lvl="1" indent="-37474525" defTabSz="457200" eaLnBrk="1" hangingPunct="1"/>
              <a:r>
                <a:rPr lang="en-US" sz="900" b="1" dirty="0">
                  <a:solidFill>
                    <a:srgbClr val="595959"/>
                  </a:solidFill>
                  <a:latin typeface="HelvLight Regular" pitchFamily="-108" charset="0"/>
                </a:rPr>
                <a:t>          COST </a:t>
              </a:r>
              <a:r>
                <a:rPr lang="en-US" sz="900" b="1" dirty="0" smtClean="0">
                  <a:solidFill>
                    <a:srgbClr val="595959"/>
                  </a:solidFill>
                  <a:latin typeface="HelvLight Regular" pitchFamily="-108" charset="0"/>
                </a:rPr>
                <a:t>STRUCTURE</a:t>
              </a:r>
            </a:p>
            <a:p>
              <a:pPr marL="37653913" lvl="1" indent="-37474525" defTabSz="457200" eaLnBrk="1" hangingPunct="1"/>
              <a:endParaRPr lang="en-US" sz="900" b="1" dirty="0">
                <a:solidFill>
                  <a:srgbClr val="595959"/>
                </a:solidFill>
                <a:latin typeface="HelvLight Regular" pitchFamily="-108" charset="0"/>
              </a:endParaRPr>
            </a:p>
            <a:p>
              <a:pPr marL="37653913" lvl="1" indent="-37474525" defTabSz="457200" eaLnBrk="1" hangingPunct="1"/>
              <a:endParaRPr lang="en-US" sz="900" b="1" dirty="0" smtClean="0">
                <a:solidFill>
                  <a:srgbClr val="595959"/>
                </a:solidFill>
                <a:latin typeface="HelvLight Regular" pitchFamily="-108" charset="0"/>
              </a:endParaRPr>
            </a:p>
            <a:p>
              <a:pPr marL="171450" indent="-171450" defTabSz="457200">
                <a:buFontTx/>
                <a:buChar char="-"/>
              </a:pPr>
              <a:r>
                <a:rPr lang="en-US" sz="900" b="1" dirty="0" smtClean="0">
                  <a:solidFill>
                    <a:srgbClr val="595959"/>
                  </a:solidFill>
                  <a:latin typeface="HelvLight Regular" pitchFamily="-108" charset="0"/>
                </a:rPr>
                <a:t>Guess #1</a:t>
              </a:r>
            </a:p>
            <a:p>
              <a:pPr marL="171450" indent="-171450" defTabSz="457200">
                <a:buFontTx/>
                <a:buChar char="-"/>
              </a:pPr>
              <a:r>
                <a:rPr lang="en-US" sz="900" b="1" dirty="0" smtClean="0">
                  <a:solidFill>
                    <a:srgbClr val="595959"/>
                  </a:solidFill>
                  <a:latin typeface="HelvLight Regular" pitchFamily="-108" charset="0"/>
                </a:rPr>
                <a:t>Guess #2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80" y="407"/>
              <a:ext cx="1011" cy="3063"/>
            </a:xfrm>
            <a:prstGeom prst="rect">
              <a:avLst/>
            </a:prstGeom>
            <a:noFill/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defTabSz="457200" eaLnBrk="1" hangingPunct="1"/>
              <a:r>
                <a:rPr lang="en-US" sz="900" b="1" dirty="0">
                  <a:solidFill>
                    <a:srgbClr val="595959"/>
                  </a:solidFill>
                  <a:latin typeface="HelvLight Regular" pitchFamily="-108" charset="0"/>
                </a:rPr>
                <a:t>KEY</a:t>
              </a:r>
            </a:p>
            <a:p>
              <a:pPr algn="ctr" defTabSz="457200" eaLnBrk="1" hangingPunct="1"/>
              <a:r>
                <a:rPr lang="en-US" sz="900" b="1" dirty="0" smtClean="0">
                  <a:solidFill>
                    <a:srgbClr val="595959"/>
                  </a:solidFill>
                  <a:latin typeface="HelvLight Regular" pitchFamily="-108" charset="0"/>
                </a:rPr>
                <a:t>PARTNERS</a:t>
              </a:r>
            </a:p>
            <a:p>
              <a:pPr algn="ctr" defTabSz="457200" eaLnBrk="1" hangingPunct="1"/>
              <a:endParaRPr lang="en-US" sz="900" b="1" dirty="0" smtClean="0">
                <a:solidFill>
                  <a:srgbClr val="595959"/>
                </a:solidFill>
                <a:latin typeface="HelvLight Regular" pitchFamily="-108" charset="0"/>
              </a:endParaRPr>
            </a:p>
            <a:p>
              <a:pPr marL="171450" lvl="0" indent="-171450" defTabSz="457200">
                <a:buFontTx/>
                <a:buChar char="-"/>
              </a:pPr>
              <a:r>
                <a:rPr lang="da-DK" sz="900" b="1" dirty="0">
                  <a:solidFill>
                    <a:srgbClr val="595959"/>
                  </a:solidFill>
                  <a:latin typeface="HelvLight Regular" pitchFamily="-108" charset="0"/>
                </a:rPr>
                <a:t>Guess #1</a:t>
              </a:r>
            </a:p>
            <a:p>
              <a:pPr marL="171450" lvl="0" indent="-171450" defTabSz="457200">
                <a:buFontTx/>
                <a:buChar char="-"/>
              </a:pPr>
              <a:r>
                <a:rPr lang="en-US" sz="900" b="1" dirty="0">
                  <a:solidFill>
                    <a:srgbClr val="595959"/>
                  </a:solidFill>
                  <a:latin typeface="HelvLight Regular" pitchFamily="-108" charset="0"/>
                </a:rPr>
                <a:t>Guess #2</a:t>
              </a:r>
            </a:p>
            <a:p>
              <a:pPr defTabSz="457200" eaLnBrk="1" hangingPunct="1"/>
              <a:endParaRPr lang="en-US" sz="900" b="1" dirty="0">
                <a:solidFill>
                  <a:srgbClr val="595959"/>
                </a:solidFill>
                <a:latin typeface="HelvLight Regular" pitchFamily="-108" charset="0"/>
              </a:endParaRPr>
            </a:p>
          </p:txBody>
        </p:sp>
        <p:pic>
          <p:nvPicPr>
            <p:cNvPr id="12" name="Picture 13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27" y="407"/>
              <a:ext cx="354" cy="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4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45" y="373"/>
              <a:ext cx="320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5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7" y="1969"/>
              <a:ext cx="314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6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459" y="337"/>
              <a:ext cx="352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7"/>
            <p:cNvPicPr>
              <a:picLocks noChangeAspect="1"/>
            </p:cNvPicPr>
            <p:nvPr/>
          </p:nvPicPr>
          <p:blipFill>
            <a:blip r:embed="rId6" cstate="print"/>
            <a:srcRect l="11171"/>
            <a:stretch>
              <a:fillRect/>
            </a:stretch>
          </p:blipFill>
          <p:spPr bwMode="auto">
            <a:xfrm>
              <a:off x="2936" y="3488"/>
              <a:ext cx="285" cy="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7" name="Group 31"/>
            <p:cNvGrpSpPr>
              <a:grpSpLocks/>
            </p:cNvGrpSpPr>
            <p:nvPr/>
          </p:nvGrpSpPr>
          <p:grpSpPr bwMode="auto">
            <a:xfrm>
              <a:off x="1088" y="1868"/>
              <a:ext cx="1237" cy="1603"/>
              <a:chOff x="-1517" y="2348"/>
              <a:chExt cx="1140" cy="1603"/>
            </a:xfrm>
          </p:grpSpPr>
          <p:sp>
            <p:nvSpPr>
              <p:cNvPr id="23" name="Rectangle 9"/>
              <p:cNvSpPr/>
              <p:nvPr/>
            </p:nvSpPr>
            <p:spPr bwMode="auto">
              <a:xfrm>
                <a:off x="-1512" y="2348"/>
                <a:ext cx="1135" cy="16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ctr" defTabSz="457200" eaLnBrk="1" hangingPunct="1"/>
                <a:r>
                  <a:rPr lang="en-US" sz="900" b="1" dirty="0">
                    <a:solidFill>
                      <a:srgbClr val="595959"/>
                    </a:solidFill>
                    <a:latin typeface="HelvLight Regular" pitchFamily="-108" charset="0"/>
                  </a:rPr>
                  <a:t>KEY</a:t>
                </a:r>
              </a:p>
              <a:p>
                <a:pPr algn="ctr" defTabSz="457200" eaLnBrk="1" hangingPunct="1"/>
                <a:r>
                  <a:rPr lang="en-US" sz="900" b="1" dirty="0" smtClean="0">
                    <a:solidFill>
                      <a:srgbClr val="595959"/>
                    </a:solidFill>
                    <a:latin typeface="HelvLight Regular" pitchFamily="-108" charset="0"/>
                  </a:rPr>
                  <a:t>RESOURCES</a:t>
                </a:r>
              </a:p>
              <a:p>
                <a:pPr algn="ctr" defTabSz="457200" eaLnBrk="1" hangingPunct="1"/>
                <a:endParaRPr lang="en-US" sz="900" b="1" dirty="0">
                  <a:solidFill>
                    <a:srgbClr val="595959"/>
                  </a:solidFill>
                  <a:latin typeface="HelvLight Regular" pitchFamily="-108" charset="0"/>
                </a:endParaRPr>
              </a:p>
              <a:p>
                <a:pPr defTabSz="457200" eaLnBrk="1" hangingPunct="1"/>
                <a:endParaRPr lang="en-US" sz="900" b="1" dirty="0" smtClean="0">
                  <a:solidFill>
                    <a:srgbClr val="595959"/>
                  </a:solidFill>
                  <a:latin typeface="HelvLight Regular" pitchFamily="-108" charset="0"/>
                </a:endParaRPr>
              </a:p>
              <a:p>
                <a:pPr marL="171450" indent="-171450" defTabSz="457200" eaLnBrk="1" hangingPunct="1">
                  <a:buFontTx/>
                  <a:buChar char="-"/>
                </a:pPr>
                <a:endParaRPr lang="da-DK" sz="900" b="1" dirty="0">
                  <a:solidFill>
                    <a:srgbClr val="595959"/>
                  </a:solidFill>
                  <a:latin typeface="HelvLight Regular" pitchFamily="-108" charset="0"/>
                </a:endParaRPr>
              </a:p>
              <a:p>
                <a:pPr marL="171450" indent="-171450" defTabSz="457200" eaLnBrk="1" hangingPunct="1">
                  <a:buFontTx/>
                  <a:buChar char="-"/>
                </a:pPr>
                <a:r>
                  <a:rPr lang="en-US" sz="900" b="1" dirty="0" smtClean="0">
                    <a:solidFill>
                      <a:srgbClr val="595959"/>
                    </a:solidFill>
                    <a:latin typeface="HelvLight Regular" pitchFamily="-108" charset="0"/>
                  </a:rPr>
                  <a:t>Guess #1</a:t>
                </a:r>
              </a:p>
              <a:p>
                <a:pPr marL="171450" indent="-171450" defTabSz="457200" eaLnBrk="1" hangingPunct="1">
                  <a:buFontTx/>
                  <a:buChar char="-"/>
                </a:pPr>
                <a:r>
                  <a:rPr lang="en-US" sz="900" b="1" dirty="0" smtClean="0">
                    <a:solidFill>
                      <a:srgbClr val="595959"/>
                    </a:solidFill>
                    <a:latin typeface="HelvLight Regular" pitchFamily="-108" charset="0"/>
                  </a:rPr>
                  <a:t>Guess #2</a:t>
                </a:r>
                <a:endParaRPr lang="en-US" sz="900" b="1" dirty="0">
                  <a:solidFill>
                    <a:srgbClr val="595959"/>
                  </a:solidFill>
                  <a:latin typeface="HelvLight Regular" pitchFamily="-108" charset="0"/>
                </a:endParaRPr>
              </a:p>
            </p:txBody>
          </p:sp>
          <p:pic>
            <p:nvPicPr>
              <p:cNvPr id="24" name="Picture 18"/>
              <p:cNvPicPr>
                <a:picLocks noChangeAspect="1"/>
              </p:cNvPicPr>
              <p:nvPr/>
            </p:nvPicPr>
            <p:blipFill>
              <a:blip r:embed="rId7" cstate="print"/>
              <a:srcRect b="6728"/>
              <a:stretch>
                <a:fillRect/>
              </a:stretch>
            </p:blipFill>
            <p:spPr bwMode="auto">
              <a:xfrm>
                <a:off x="-1517" y="2351"/>
                <a:ext cx="390" cy="3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8" name="Group 33"/>
            <p:cNvGrpSpPr>
              <a:grpSpLocks/>
            </p:cNvGrpSpPr>
            <p:nvPr/>
          </p:nvGrpSpPr>
          <p:grpSpPr bwMode="auto">
            <a:xfrm>
              <a:off x="1092" y="369"/>
              <a:ext cx="1235" cy="1498"/>
              <a:chOff x="-1338" y="486"/>
              <a:chExt cx="1138" cy="1503"/>
            </a:xfrm>
          </p:grpSpPr>
          <p:sp>
            <p:nvSpPr>
              <p:cNvPr id="21" name="Rectangle 11"/>
              <p:cNvSpPr/>
              <p:nvPr/>
            </p:nvSpPr>
            <p:spPr bwMode="auto">
              <a:xfrm>
                <a:off x="-1338" y="527"/>
                <a:ext cx="1138" cy="1462"/>
              </a:xfrm>
              <a:prstGeom prst="rect">
                <a:avLst/>
              </a:prstGeom>
              <a:noFill/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defTabSz="457200" eaLnBrk="1" hangingPunct="1"/>
                <a:r>
                  <a:rPr lang="en-US" sz="900" b="1" dirty="0">
                    <a:solidFill>
                      <a:srgbClr val="595959"/>
                    </a:solidFill>
                    <a:latin typeface="HelvLight Regular" pitchFamily="-108" charset="0"/>
                  </a:rPr>
                  <a:t>	KEY</a:t>
                </a:r>
              </a:p>
              <a:p>
                <a:pPr defTabSz="457200" eaLnBrk="1" hangingPunct="1"/>
                <a:r>
                  <a:rPr lang="en-US" sz="900" b="1" dirty="0">
                    <a:solidFill>
                      <a:srgbClr val="595959"/>
                    </a:solidFill>
                    <a:latin typeface="HelvLight Regular" pitchFamily="-108" charset="0"/>
                  </a:rPr>
                  <a:t>	</a:t>
                </a:r>
                <a:r>
                  <a:rPr lang="en-US" sz="900" b="1" dirty="0" smtClean="0">
                    <a:solidFill>
                      <a:srgbClr val="595959"/>
                    </a:solidFill>
                    <a:latin typeface="HelvLight Regular" pitchFamily="-108" charset="0"/>
                  </a:rPr>
                  <a:t>ACTIVITIES</a:t>
                </a:r>
              </a:p>
              <a:p>
                <a:pPr defTabSz="457200" eaLnBrk="1" hangingPunct="1"/>
                <a:endParaRPr lang="en-US" sz="900" b="1" dirty="0">
                  <a:solidFill>
                    <a:srgbClr val="595959"/>
                  </a:solidFill>
                  <a:latin typeface="HelvLight Regular" pitchFamily="-108" charset="0"/>
                </a:endParaRPr>
              </a:p>
              <a:p>
                <a:pPr marL="171450" indent="-171450" defTabSz="457200" eaLnBrk="1" hangingPunct="1">
                  <a:buFontTx/>
                  <a:buChar char="-"/>
                </a:pPr>
                <a:endParaRPr lang="en-US" sz="900" b="1" dirty="0" smtClean="0">
                  <a:solidFill>
                    <a:srgbClr val="595959"/>
                  </a:solidFill>
                  <a:latin typeface="HelvLight Regular" pitchFamily="-108" charset="0"/>
                </a:endParaRPr>
              </a:p>
              <a:p>
                <a:pPr marL="171450" indent="-171450" defTabSz="457200" eaLnBrk="1" hangingPunct="1">
                  <a:buFontTx/>
                  <a:buChar char="-"/>
                </a:pPr>
                <a:r>
                  <a:rPr lang="en-US" sz="900" b="1" dirty="0" smtClean="0">
                    <a:solidFill>
                      <a:srgbClr val="595959"/>
                    </a:solidFill>
                    <a:latin typeface="HelvLight Regular" pitchFamily="-108" charset="0"/>
                  </a:rPr>
                  <a:t>Guess #1</a:t>
                </a:r>
              </a:p>
              <a:p>
                <a:pPr marL="171450" indent="-171450" defTabSz="457200" eaLnBrk="1" hangingPunct="1">
                  <a:buFontTx/>
                  <a:buChar char="-"/>
                </a:pPr>
                <a:r>
                  <a:rPr lang="en-US" sz="900" b="1" dirty="0" smtClean="0">
                    <a:solidFill>
                      <a:srgbClr val="595959"/>
                    </a:solidFill>
                    <a:latin typeface="HelvLight Regular" pitchFamily="-108" charset="0"/>
                  </a:rPr>
                  <a:t>Guess #2</a:t>
                </a:r>
                <a:endParaRPr lang="en-US" sz="900" b="1" dirty="0">
                  <a:solidFill>
                    <a:srgbClr val="595959"/>
                  </a:solidFill>
                  <a:latin typeface="HelvLight Regular" pitchFamily="-108" charset="0"/>
                </a:endParaRPr>
              </a:p>
            </p:txBody>
          </p:sp>
          <p:pic>
            <p:nvPicPr>
              <p:cNvPr id="22" name="Picture 19"/>
              <p:cNvPicPr>
                <a:picLocks noChangeAspect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-1332" y="486"/>
                <a:ext cx="445" cy="4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9" name="Picture 20"/>
            <p:cNvPicPr>
              <a:picLocks noChangeAspect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90" y="383"/>
              <a:ext cx="302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21"/>
            <p:cNvPicPr>
              <a:picLocks noChangeAspect="1"/>
            </p:cNvPicPr>
            <p:nvPr/>
          </p:nvPicPr>
          <p:blipFill>
            <a:blip r:embed="rId10" cstate="print"/>
            <a:srcRect t="8025" r="6839"/>
            <a:stretch>
              <a:fillRect/>
            </a:stretch>
          </p:blipFill>
          <p:spPr bwMode="auto">
            <a:xfrm>
              <a:off x="80" y="3477"/>
              <a:ext cx="337" cy="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Business Model Canvas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206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62</Words>
  <Application>Microsoft Office PowerPoint</Application>
  <PresentationFormat>On-screen Show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Business Model Canvas Template</vt:lpstr>
    </vt:vector>
  </TitlesOfParts>
  <Company>Kenan Flagler Business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Canvas Template</dc:title>
  <dc:creator>Patrick Vernon</dc:creator>
  <cp:lastModifiedBy>Patrick Vernon</cp:lastModifiedBy>
  <cp:revision>1</cp:revision>
  <dcterms:created xsi:type="dcterms:W3CDTF">2013-10-15T13:16:50Z</dcterms:created>
  <dcterms:modified xsi:type="dcterms:W3CDTF">2013-10-15T13:20:13Z</dcterms:modified>
</cp:coreProperties>
</file>