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442" r:id="rId2"/>
    <p:sldId id="528" r:id="rId3"/>
    <p:sldId id="447" r:id="rId4"/>
    <p:sldId id="456" r:id="rId5"/>
    <p:sldId id="459" r:id="rId6"/>
    <p:sldId id="457" r:id="rId7"/>
    <p:sldId id="506" r:id="rId8"/>
    <p:sldId id="504" r:id="rId9"/>
    <p:sldId id="484" r:id="rId10"/>
    <p:sldId id="492" r:id="rId11"/>
    <p:sldId id="499" r:id="rId12"/>
    <p:sldId id="487" r:id="rId13"/>
    <p:sldId id="490" r:id="rId14"/>
    <p:sldId id="489" r:id="rId15"/>
    <p:sldId id="501" r:id="rId16"/>
    <p:sldId id="502" r:id="rId17"/>
    <p:sldId id="503" r:id="rId18"/>
    <p:sldId id="462" r:id="rId19"/>
    <p:sldId id="465" r:id="rId20"/>
    <p:sldId id="466" r:id="rId21"/>
    <p:sldId id="467" r:id="rId22"/>
    <p:sldId id="468" r:id="rId23"/>
    <p:sldId id="469" r:id="rId24"/>
    <p:sldId id="470" r:id="rId25"/>
    <p:sldId id="471" r:id="rId26"/>
    <p:sldId id="472" r:id="rId27"/>
    <p:sldId id="474" r:id="rId28"/>
    <p:sldId id="475" r:id="rId29"/>
    <p:sldId id="476" r:id="rId30"/>
    <p:sldId id="477" r:id="rId31"/>
    <p:sldId id="508" r:id="rId32"/>
    <p:sldId id="478" r:id="rId33"/>
    <p:sldId id="473" r:id="rId34"/>
    <p:sldId id="479" r:id="rId35"/>
    <p:sldId id="480" r:id="rId36"/>
    <p:sldId id="497" r:id="rId37"/>
    <p:sldId id="481" r:id="rId38"/>
    <p:sldId id="482" r:id="rId39"/>
    <p:sldId id="455" r:id="rId40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4668"/>
    <a:srgbClr val="4DA0D7"/>
    <a:srgbClr val="A5D1EF"/>
    <a:srgbClr val="66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13" autoAdjust="0"/>
    <p:restoredTop sz="82695" autoAdjust="0"/>
  </p:normalViewPr>
  <p:slideViewPr>
    <p:cSldViewPr>
      <p:cViewPr varScale="1">
        <p:scale>
          <a:sx n="62" d="100"/>
          <a:sy n="62" d="100"/>
        </p:scale>
        <p:origin x="143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2C6D59-D0D0-B944-A839-D086465CCDAA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2500D9-C18D-BB44-82DC-6B9F187ADE94}">
      <dgm:prSet phldrT="[Text]"/>
      <dgm:spPr/>
      <dgm:t>
        <a:bodyPr/>
        <a:lstStyle/>
        <a:p>
          <a:r>
            <a:rPr lang="en-US" dirty="0" smtClean="0"/>
            <a:t>Resume</a:t>
          </a:r>
          <a:endParaRPr lang="en-US" dirty="0"/>
        </a:p>
      </dgm:t>
    </dgm:pt>
    <dgm:pt modelId="{4D3D3F71-543B-6845-96E6-CF901E4364C6}" type="parTrans" cxnId="{6414DC17-5FFC-E74B-A5AE-5173B653417B}">
      <dgm:prSet/>
      <dgm:spPr/>
      <dgm:t>
        <a:bodyPr/>
        <a:lstStyle/>
        <a:p>
          <a:endParaRPr lang="en-US"/>
        </a:p>
      </dgm:t>
    </dgm:pt>
    <dgm:pt modelId="{5A52F34D-075F-474B-877A-A91276AEDDD4}" type="sibTrans" cxnId="{6414DC17-5FFC-E74B-A5AE-5173B653417B}">
      <dgm:prSet/>
      <dgm:spPr/>
      <dgm:t>
        <a:bodyPr/>
        <a:lstStyle/>
        <a:p>
          <a:endParaRPr lang="en-US"/>
        </a:p>
      </dgm:t>
    </dgm:pt>
    <dgm:pt modelId="{13E53674-2273-A048-8398-73DBD630C907}">
      <dgm:prSet phldrT="[Text]"/>
      <dgm:spPr/>
      <dgm:t>
        <a:bodyPr/>
        <a:lstStyle/>
        <a:p>
          <a:r>
            <a:rPr lang="en-US" dirty="0" smtClean="0"/>
            <a:t>Cover letter</a:t>
          </a:r>
          <a:endParaRPr lang="en-US" dirty="0"/>
        </a:p>
      </dgm:t>
    </dgm:pt>
    <dgm:pt modelId="{1AF583FE-4AF9-9444-A17E-77EC3C681364}" type="parTrans" cxnId="{E421AA69-8CB4-244C-AF3B-56AAB568F3D7}">
      <dgm:prSet/>
      <dgm:spPr/>
      <dgm:t>
        <a:bodyPr/>
        <a:lstStyle/>
        <a:p>
          <a:endParaRPr lang="en-US"/>
        </a:p>
      </dgm:t>
    </dgm:pt>
    <dgm:pt modelId="{0DDE73CA-8057-924C-84E0-E59A1E5394F1}" type="sibTrans" cxnId="{E421AA69-8CB4-244C-AF3B-56AAB568F3D7}">
      <dgm:prSet/>
      <dgm:spPr/>
      <dgm:t>
        <a:bodyPr/>
        <a:lstStyle/>
        <a:p>
          <a:endParaRPr lang="en-US"/>
        </a:p>
      </dgm:t>
    </dgm:pt>
    <dgm:pt modelId="{588867D2-F075-864F-BAB0-877E1E29E125}">
      <dgm:prSet phldrT="[Text]"/>
      <dgm:spPr/>
      <dgm:t>
        <a:bodyPr/>
        <a:lstStyle/>
        <a:p>
          <a:r>
            <a:rPr lang="en-US" dirty="0" smtClean="0"/>
            <a:t>Email</a:t>
          </a:r>
          <a:endParaRPr lang="en-US" dirty="0"/>
        </a:p>
      </dgm:t>
    </dgm:pt>
    <dgm:pt modelId="{3DF76FB3-D014-A244-BEB7-CE351E1F6B79}" type="parTrans" cxnId="{BB5647C2-B195-A44D-B118-A16002BA2834}">
      <dgm:prSet/>
      <dgm:spPr/>
      <dgm:t>
        <a:bodyPr/>
        <a:lstStyle/>
        <a:p>
          <a:endParaRPr lang="en-US"/>
        </a:p>
      </dgm:t>
    </dgm:pt>
    <dgm:pt modelId="{0D256E33-EA94-1042-9AAE-B7F8AA9F5776}" type="sibTrans" cxnId="{BB5647C2-B195-A44D-B118-A16002BA2834}">
      <dgm:prSet/>
      <dgm:spPr/>
      <dgm:t>
        <a:bodyPr/>
        <a:lstStyle/>
        <a:p>
          <a:endParaRPr lang="en-US"/>
        </a:p>
      </dgm:t>
    </dgm:pt>
    <dgm:pt modelId="{CC0657F4-3BC3-174A-B7E8-E134F2C9C7D8}">
      <dgm:prSet phldrT="[Text]"/>
      <dgm:spPr/>
      <dgm:t>
        <a:bodyPr/>
        <a:lstStyle/>
        <a:p>
          <a:r>
            <a:rPr lang="en-US" dirty="0" smtClean="0"/>
            <a:t>Networking email</a:t>
          </a:r>
          <a:endParaRPr lang="en-US" dirty="0"/>
        </a:p>
      </dgm:t>
    </dgm:pt>
    <dgm:pt modelId="{62BDED58-08F2-154C-884D-65F9228D70B4}" type="parTrans" cxnId="{2F4AFA04-E4D0-8C4F-90DC-3156F7A29403}">
      <dgm:prSet/>
      <dgm:spPr/>
      <dgm:t>
        <a:bodyPr/>
        <a:lstStyle/>
        <a:p>
          <a:endParaRPr lang="en-US"/>
        </a:p>
      </dgm:t>
    </dgm:pt>
    <dgm:pt modelId="{58855F34-7D3D-994B-B9C2-27500C3ECF8D}" type="sibTrans" cxnId="{2F4AFA04-E4D0-8C4F-90DC-3156F7A29403}">
      <dgm:prSet/>
      <dgm:spPr/>
      <dgm:t>
        <a:bodyPr/>
        <a:lstStyle/>
        <a:p>
          <a:endParaRPr lang="en-US"/>
        </a:p>
      </dgm:t>
    </dgm:pt>
    <dgm:pt modelId="{F9FA7A41-9CC5-2642-A4D3-108391F4BAC8}">
      <dgm:prSet phldrT="[Text]"/>
      <dgm:spPr/>
      <dgm:t>
        <a:bodyPr/>
        <a:lstStyle/>
        <a:p>
          <a:r>
            <a:rPr lang="en-US" dirty="0" smtClean="0"/>
            <a:t>LinkedIn invitations</a:t>
          </a:r>
          <a:endParaRPr lang="en-US" dirty="0"/>
        </a:p>
      </dgm:t>
    </dgm:pt>
    <dgm:pt modelId="{B696391D-B9DB-864B-894B-2E67683F2824}" type="parTrans" cxnId="{6355AF23-BCEF-F345-B01C-FA6D4AD9F6CC}">
      <dgm:prSet/>
      <dgm:spPr/>
      <dgm:t>
        <a:bodyPr/>
        <a:lstStyle/>
        <a:p>
          <a:endParaRPr lang="en-US"/>
        </a:p>
      </dgm:t>
    </dgm:pt>
    <dgm:pt modelId="{00A71D56-043E-0945-9412-8C12A0690283}" type="sibTrans" cxnId="{6355AF23-BCEF-F345-B01C-FA6D4AD9F6CC}">
      <dgm:prSet/>
      <dgm:spPr/>
      <dgm:t>
        <a:bodyPr/>
        <a:lstStyle/>
        <a:p>
          <a:endParaRPr lang="en-US"/>
        </a:p>
      </dgm:t>
    </dgm:pt>
    <dgm:pt modelId="{A522AE5F-E112-CF4C-B93C-BF61254A7F41}">
      <dgm:prSet phldrT="[Text]"/>
      <dgm:spPr/>
      <dgm:t>
        <a:bodyPr/>
        <a:lstStyle/>
        <a:p>
          <a:r>
            <a:rPr lang="en-US" dirty="0" smtClean="0"/>
            <a:t>Thank you notes</a:t>
          </a:r>
          <a:endParaRPr lang="en-US" dirty="0"/>
        </a:p>
      </dgm:t>
    </dgm:pt>
    <dgm:pt modelId="{5503707B-F8EE-7747-A8AF-D0E7BAC2BEE5}" type="parTrans" cxnId="{1FFB4278-85DC-7148-A17D-DB4CAFA14589}">
      <dgm:prSet/>
      <dgm:spPr/>
      <dgm:t>
        <a:bodyPr/>
        <a:lstStyle/>
        <a:p>
          <a:endParaRPr lang="en-US"/>
        </a:p>
      </dgm:t>
    </dgm:pt>
    <dgm:pt modelId="{C50BE1CA-BCD4-A549-AA53-E6B41C08D3FC}" type="sibTrans" cxnId="{1FFB4278-85DC-7148-A17D-DB4CAFA14589}">
      <dgm:prSet/>
      <dgm:spPr/>
      <dgm:t>
        <a:bodyPr/>
        <a:lstStyle/>
        <a:p>
          <a:endParaRPr lang="en-US"/>
        </a:p>
      </dgm:t>
    </dgm:pt>
    <dgm:pt modelId="{5D3FAEC4-76B0-2E44-8D59-DC5AC65880FE}" type="pres">
      <dgm:prSet presAssocID="{122C6D59-D0D0-B944-A839-D086465CCDA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C1A6FE3-0AC6-EE48-A41E-E531C34E0D92}" type="pres">
      <dgm:prSet presAssocID="{122C6D59-D0D0-B944-A839-D086465CCDAA}" presName="Name1" presStyleCnt="0"/>
      <dgm:spPr/>
    </dgm:pt>
    <dgm:pt modelId="{83A9D18D-2603-1940-A3DF-5EA7E0F73E66}" type="pres">
      <dgm:prSet presAssocID="{122C6D59-D0D0-B944-A839-D086465CCDAA}" presName="cycle" presStyleCnt="0"/>
      <dgm:spPr/>
    </dgm:pt>
    <dgm:pt modelId="{3155E42A-46D6-5648-895F-EF4B2919AE6E}" type="pres">
      <dgm:prSet presAssocID="{122C6D59-D0D0-B944-A839-D086465CCDAA}" presName="srcNode" presStyleLbl="node1" presStyleIdx="0" presStyleCnt="6"/>
      <dgm:spPr/>
    </dgm:pt>
    <dgm:pt modelId="{E3ABD91F-8E64-C341-AFB7-0AC413D7E007}" type="pres">
      <dgm:prSet presAssocID="{122C6D59-D0D0-B944-A839-D086465CCDAA}" presName="conn" presStyleLbl="parChTrans1D2" presStyleIdx="0" presStyleCnt="1"/>
      <dgm:spPr/>
      <dgm:t>
        <a:bodyPr/>
        <a:lstStyle/>
        <a:p>
          <a:endParaRPr lang="en-US"/>
        </a:p>
      </dgm:t>
    </dgm:pt>
    <dgm:pt modelId="{5A18EA2B-EAD9-904B-9CE6-6D06C8388233}" type="pres">
      <dgm:prSet presAssocID="{122C6D59-D0D0-B944-A839-D086465CCDAA}" presName="extraNode" presStyleLbl="node1" presStyleIdx="0" presStyleCnt="6"/>
      <dgm:spPr/>
    </dgm:pt>
    <dgm:pt modelId="{67AE2963-7989-A642-B4D0-D114F6E22BBB}" type="pres">
      <dgm:prSet presAssocID="{122C6D59-D0D0-B944-A839-D086465CCDAA}" presName="dstNode" presStyleLbl="node1" presStyleIdx="0" presStyleCnt="6"/>
      <dgm:spPr/>
    </dgm:pt>
    <dgm:pt modelId="{D7C903B8-55B2-5C46-9BAE-F843536CBD36}" type="pres">
      <dgm:prSet presAssocID="{E72500D9-C18D-BB44-82DC-6B9F187ADE94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FBCF36-1837-E742-8196-0ED39B5C69B9}" type="pres">
      <dgm:prSet presAssocID="{E72500D9-C18D-BB44-82DC-6B9F187ADE94}" presName="accent_1" presStyleCnt="0"/>
      <dgm:spPr/>
    </dgm:pt>
    <dgm:pt modelId="{D9DE3556-37C5-D044-BED9-B025AD18E84C}" type="pres">
      <dgm:prSet presAssocID="{E72500D9-C18D-BB44-82DC-6B9F187ADE94}" presName="accentRepeatNode" presStyleLbl="solidFgAcc1" presStyleIdx="0" presStyleCnt="6"/>
      <dgm:spPr/>
    </dgm:pt>
    <dgm:pt modelId="{F9D750F2-F578-C648-9386-339F43711CC2}" type="pres">
      <dgm:prSet presAssocID="{13E53674-2273-A048-8398-73DBD630C907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BC0657-7785-CC4B-8C7A-87D3532A63C4}" type="pres">
      <dgm:prSet presAssocID="{13E53674-2273-A048-8398-73DBD630C907}" presName="accent_2" presStyleCnt="0"/>
      <dgm:spPr/>
    </dgm:pt>
    <dgm:pt modelId="{A90CA2EE-2773-6249-A825-A9C1D6A356DE}" type="pres">
      <dgm:prSet presAssocID="{13E53674-2273-A048-8398-73DBD630C907}" presName="accentRepeatNode" presStyleLbl="solidFgAcc1" presStyleIdx="1" presStyleCnt="6"/>
      <dgm:spPr/>
    </dgm:pt>
    <dgm:pt modelId="{A22AEA33-5B6B-4142-9F81-6F6CD986114A}" type="pres">
      <dgm:prSet presAssocID="{588867D2-F075-864F-BAB0-877E1E29E125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3D0514-425E-B94A-B1A3-2E87C9484C9C}" type="pres">
      <dgm:prSet presAssocID="{588867D2-F075-864F-BAB0-877E1E29E125}" presName="accent_3" presStyleCnt="0"/>
      <dgm:spPr/>
    </dgm:pt>
    <dgm:pt modelId="{74207DFB-1E14-2B48-AFDE-81A5DFC213A4}" type="pres">
      <dgm:prSet presAssocID="{588867D2-F075-864F-BAB0-877E1E29E125}" presName="accentRepeatNode" presStyleLbl="solidFgAcc1" presStyleIdx="2" presStyleCnt="6"/>
      <dgm:spPr/>
    </dgm:pt>
    <dgm:pt modelId="{41E4DA61-B4F9-754D-A604-D5C5DD769441}" type="pres">
      <dgm:prSet presAssocID="{CC0657F4-3BC3-174A-B7E8-E134F2C9C7D8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E9C2BD-82B1-2E4F-8F11-EF104BB2DED7}" type="pres">
      <dgm:prSet presAssocID="{CC0657F4-3BC3-174A-B7E8-E134F2C9C7D8}" presName="accent_4" presStyleCnt="0"/>
      <dgm:spPr/>
    </dgm:pt>
    <dgm:pt modelId="{0DD47ACB-3F42-5A4D-94C4-344A741A0495}" type="pres">
      <dgm:prSet presAssocID="{CC0657F4-3BC3-174A-B7E8-E134F2C9C7D8}" presName="accentRepeatNode" presStyleLbl="solidFgAcc1" presStyleIdx="3" presStyleCnt="6"/>
      <dgm:spPr/>
    </dgm:pt>
    <dgm:pt modelId="{78F37A7B-BF86-7047-AE83-C0F2890F5372}" type="pres">
      <dgm:prSet presAssocID="{F9FA7A41-9CC5-2642-A4D3-108391F4BAC8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35F8AC-5144-C34B-9179-B10C4792F366}" type="pres">
      <dgm:prSet presAssocID="{F9FA7A41-9CC5-2642-A4D3-108391F4BAC8}" presName="accent_5" presStyleCnt="0"/>
      <dgm:spPr/>
    </dgm:pt>
    <dgm:pt modelId="{1227287F-2DCF-6E42-8577-75A803805E76}" type="pres">
      <dgm:prSet presAssocID="{F9FA7A41-9CC5-2642-A4D3-108391F4BAC8}" presName="accentRepeatNode" presStyleLbl="solidFgAcc1" presStyleIdx="4" presStyleCnt="6"/>
      <dgm:spPr/>
    </dgm:pt>
    <dgm:pt modelId="{4950BE11-EB25-014C-8E67-F28FB1020665}" type="pres">
      <dgm:prSet presAssocID="{A522AE5F-E112-CF4C-B93C-BF61254A7F41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F772B5-7BF2-0142-8EF6-59D8422DD0F5}" type="pres">
      <dgm:prSet presAssocID="{A522AE5F-E112-CF4C-B93C-BF61254A7F41}" presName="accent_6" presStyleCnt="0"/>
      <dgm:spPr/>
    </dgm:pt>
    <dgm:pt modelId="{D53D6810-EA66-974A-88F2-0C18B1F5FC04}" type="pres">
      <dgm:prSet presAssocID="{A522AE5F-E112-CF4C-B93C-BF61254A7F41}" presName="accentRepeatNode" presStyleLbl="solidFgAcc1" presStyleIdx="5" presStyleCnt="6"/>
      <dgm:spPr/>
    </dgm:pt>
  </dgm:ptLst>
  <dgm:cxnLst>
    <dgm:cxn modelId="{D7B064E6-E0F3-9A45-A6CA-A5557C593B73}" type="presOf" srcId="{CC0657F4-3BC3-174A-B7E8-E134F2C9C7D8}" destId="{41E4DA61-B4F9-754D-A604-D5C5DD769441}" srcOrd="0" destOrd="0" presId="urn:microsoft.com/office/officeart/2008/layout/VerticalCurvedList"/>
    <dgm:cxn modelId="{AC13285E-FCC1-6E4D-B0DD-6D09F862C10B}" type="presOf" srcId="{122C6D59-D0D0-B944-A839-D086465CCDAA}" destId="{5D3FAEC4-76B0-2E44-8D59-DC5AC65880FE}" srcOrd="0" destOrd="0" presId="urn:microsoft.com/office/officeart/2008/layout/VerticalCurvedList"/>
    <dgm:cxn modelId="{6355AF23-BCEF-F345-B01C-FA6D4AD9F6CC}" srcId="{122C6D59-D0D0-B944-A839-D086465CCDAA}" destId="{F9FA7A41-9CC5-2642-A4D3-108391F4BAC8}" srcOrd="4" destOrd="0" parTransId="{B696391D-B9DB-864B-894B-2E67683F2824}" sibTransId="{00A71D56-043E-0945-9412-8C12A0690283}"/>
    <dgm:cxn modelId="{E421AA69-8CB4-244C-AF3B-56AAB568F3D7}" srcId="{122C6D59-D0D0-B944-A839-D086465CCDAA}" destId="{13E53674-2273-A048-8398-73DBD630C907}" srcOrd="1" destOrd="0" parTransId="{1AF583FE-4AF9-9444-A17E-77EC3C681364}" sibTransId="{0DDE73CA-8057-924C-84E0-E59A1E5394F1}"/>
    <dgm:cxn modelId="{1FFB4278-85DC-7148-A17D-DB4CAFA14589}" srcId="{122C6D59-D0D0-B944-A839-D086465CCDAA}" destId="{A522AE5F-E112-CF4C-B93C-BF61254A7F41}" srcOrd="5" destOrd="0" parTransId="{5503707B-F8EE-7747-A8AF-D0E7BAC2BEE5}" sibTransId="{C50BE1CA-BCD4-A549-AA53-E6B41C08D3FC}"/>
    <dgm:cxn modelId="{645BECEB-4404-6D43-AAC8-30CC830552BB}" type="presOf" srcId="{5A52F34D-075F-474B-877A-A91276AEDDD4}" destId="{E3ABD91F-8E64-C341-AFB7-0AC413D7E007}" srcOrd="0" destOrd="0" presId="urn:microsoft.com/office/officeart/2008/layout/VerticalCurvedList"/>
    <dgm:cxn modelId="{7FDAD6F4-1500-6D49-A2B0-43B790295C94}" type="presOf" srcId="{588867D2-F075-864F-BAB0-877E1E29E125}" destId="{A22AEA33-5B6B-4142-9F81-6F6CD986114A}" srcOrd="0" destOrd="0" presId="urn:microsoft.com/office/officeart/2008/layout/VerticalCurvedList"/>
    <dgm:cxn modelId="{160169B8-283C-AA4B-933B-71C2A872C6B9}" type="presOf" srcId="{E72500D9-C18D-BB44-82DC-6B9F187ADE94}" destId="{D7C903B8-55B2-5C46-9BAE-F843536CBD36}" srcOrd="0" destOrd="0" presId="urn:microsoft.com/office/officeart/2008/layout/VerticalCurvedList"/>
    <dgm:cxn modelId="{BB5647C2-B195-A44D-B118-A16002BA2834}" srcId="{122C6D59-D0D0-B944-A839-D086465CCDAA}" destId="{588867D2-F075-864F-BAB0-877E1E29E125}" srcOrd="2" destOrd="0" parTransId="{3DF76FB3-D014-A244-BEB7-CE351E1F6B79}" sibTransId="{0D256E33-EA94-1042-9AAE-B7F8AA9F5776}"/>
    <dgm:cxn modelId="{6B6627CC-7594-4C4C-946D-0C533DF808BA}" type="presOf" srcId="{F9FA7A41-9CC5-2642-A4D3-108391F4BAC8}" destId="{78F37A7B-BF86-7047-AE83-C0F2890F5372}" srcOrd="0" destOrd="0" presId="urn:microsoft.com/office/officeart/2008/layout/VerticalCurvedList"/>
    <dgm:cxn modelId="{6414DC17-5FFC-E74B-A5AE-5173B653417B}" srcId="{122C6D59-D0D0-B944-A839-D086465CCDAA}" destId="{E72500D9-C18D-BB44-82DC-6B9F187ADE94}" srcOrd="0" destOrd="0" parTransId="{4D3D3F71-543B-6845-96E6-CF901E4364C6}" sibTransId="{5A52F34D-075F-474B-877A-A91276AEDDD4}"/>
    <dgm:cxn modelId="{2F4AFA04-E4D0-8C4F-90DC-3156F7A29403}" srcId="{122C6D59-D0D0-B944-A839-D086465CCDAA}" destId="{CC0657F4-3BC3-174A-B7E8-E134F2C9C7D8}" srcOrd="3" destOrd="0" parTransId="{62BDED58-08F2-154C-884D-65F9228D70B4}" sibTransId="{58855F34-7D3D-994B-B9C2-27500C3ECF8D}"/>
    <dgm:cxn modelId="{511BD406-4D98-0F46-85EF-4CA73E9BD4A2}" type="presOf" srcId="{A522AE5F-E112-CF4C-B93C-BF61254A7F41}" destId="{4950BE11-EB25-014C-8E67-F28FB1020665}" srcOrd="0" destOrd="0" presId="urn:microsoft.com/office/officeart/2008/layout/VerticalCurvedList"/>
    <dgm:cxn modelId="{A9FD4859-5614-2C49-B2D9-0668E802323A}" type="presOf" srcId="{13E53674-2273-A048-8398-73DBD630C907}" destId="{F9D750F2-F578-C648-9386-339F43711CC2}" srcOrd="0" destOrd="0" presId="urn:microsoft.com/office/officeart/2008/layout/VerticalCurvedList"/>
    <dgm:cxn modelId="{F8C31236-49E3-CD43-9CD4-4C6608B220A1}" type="presParOf" srcId="{5D3FAEC4-76B0-2E44-8D59-DC5AC65880FE}" destId="{4C1A6FE3-0AC6-EE48-A41E-E531C34E0D92}" srcOrd="0" destOrd="0" presId="urn:microsoft.com/office/officeart/2008/layout/VerticalCurvedList"/>
    <dgm:cxn modelId="{D1EB7999-20BE-314B-8229-9BD2C30175B9}" type="presParOf" srcId="{4C1A6FE3-0AC6-EE48-A41E-E531C34E0D92}" destId="{83A9D18D-2603-1940-A3DF-5EA7E0F73E66}" srcOrd="0" destOrd="0" presId="urn:microsoft.com/office/officeart/2008/layout/VerticalCurvedList"/>
    <dgm:cxn modelId="{9656851D-443E-2742-AFBE-83F3CD35FB1E}" type="presParOf" srcId="{83A9D18D-2603-1940-A3DF-5EA7E0F73E66}" destId="{3155E42A-46D6-5648-895F-EF4B2919AE6E}" srcOrd="0" destOrd="0" presId="urn:microsoft.com/office/officeart/2008/layout/VerticalCurvedList"/>
    <dgm:cxn modelId="{A384CDDB-60C7-C145-B9CC-3C252033FE9C}" type="presParOf" srcId="{83A9D18D-2603-1940-A3DF-5EA7E0F73E66}" destId="{E3ABD91F-8E64-C341-AFB7-0AC413D7E007}" srcOrd="1" destOrd="0" presId="urn:microsoft.com/office/officeart/2008/layout/VerticalCurvedList"/>
    <dgm:cxn modelId="{232495BC-F73B-DF4F-A175-DFA8BB656828}" type="presParOf" srcId="{83A9D18D-2603-1940-A3DF-5EA7E0F73E66}" destId="{5A18EA2B-EAD9-904B-9CE6-6D06C8388233}" srcOrd="2" destOrd="0" presId="urn:microsoft.com/office/officeart/2008/layout/VerticalCurvedList"/>
    <dgm:cxn modelId="{5A639949-E22D-DD41-887B-5C5CBFDD2706}" type="presParOf" srcId="{83A9D18D-2603-1940-A3DF-5EA7E0F73E66}" destId="{67AE2963-7989-A642-B4D0-D114F6E22BBB}" srcOrd="3" destOrd="0" presId="urn:microsoft.com/office/officeart/2008/layout/VerticalCurvedList"/>
    <dgm:cxn modelId="{CBC221AA-98A8-5740-93C4-20D005A50179}" type="presParOf" srcId="{4C1A6FE3-0AC6-EE48-A41E-E531C34E0D92}" destId="{D7C903B8-55B2-5C46-9BAE-F843536CBD36}" srcOrd="1" destOrd="0" presId="urn:microsoft.com/office/officeart/2008/layout/VerticalCurvedList"/>
    <dgm:cxn modelId="{5589CB5B-5CDD-F34C-9FB0-00C1C5916D7C}" type="presParOf" srcId="{4C1A6FE3-0AC6-EE48-A41E-E531C34E0D92}" destId="{78FBCF36-1837-E742-8196-0ED39B5C69B9}" srcOrd="2" destOrd="0" presId="urn:microsoft.com/office/officeart/2008/layout/VerticalCurvedList"/>
    <dgm:cxn modelId="{1C3E7573-4B3D-F64A-B62D-6883B0B82847}" type="presParOf" srcId="{78FBCF36-1837-E742-8196-0ED39B5C69B9}" destId="{D9DE3556-37C5-D044-BED9-B025AD18E84C}" srcOrd="0" destOrd="0" presId="urn:microsoft.com/office/officeart/2008/layout/VerticalCurvedList"/>
    <dgm:cxn modelId="{FF61E8A6-B547-F141-BDE8-7C7FFB5BEFA7}" type="presParOf" srcId="{4C1A6FE3-0AC6-EE48-A41E-E531C34E0D92}" destId="{F9D750F2-F578-C648-9386-339F43711CC2}" srcOrd="3" destOrd="0" presId="urn:microsoft.com/office/officeart/2008/layout/VerticalCurvedList"/>
    <dgm:cxn modelId="{B3CA2657-51C4-4947-B425-96AD2DA86394}" type="presParOf" srcId="{4C1A6FE3-0AC6-EE48-A41E-E531C34E0D92}" destId="{BBBC0657-7785-CC4B-8C7A-87D3532A63C4}" srcOrd="4" destOrd="0" presId="urn:microsoft.com/office/officeart/2008/layout/VerticalCurvedList"/>
    <dgm:cxn modelId="{6B210A45-D082-EA4C-B98B-C4FF87AAC2C4}" type="presParOf" srcId="{BBBC0657-7785-CC4B-8C7A-87D3532A63C4}" destId="{A90CA2EE-2773-6249-A825-A9C1D6A356DE}" srcOrd="0" destOrd="0" presId="urn:microsoft.com/office/officeart/2008/layout/VerticalCurvedList"/>
    <dgm:cxn modelId="{1141E1ED-119F-1049-88FC-3CC5F658DCC3}" type="presParOf" srcId="{4C1A6FE3-0AC6-EE48-A41E-E531C34E0D92}" destId="{A22AEA33-5B6B-4142-9F81-6F6CD986114A}" srcOrd="5" destOrd="0" presId="urn:microsoft.com/office/officeart/2008/layout/VerticalCurvedList"/>
    <dgm:cxn modelId="{642799BA-E58D-8B4E-8FF8-5B2B355E29C7}" type="presParOf" srcId="{4C1A6FE3-0AC6-EE48-A41E-E531C34E0D92}" destId="{0A3D0514-425E-B94A-B1A3-2E87C9484C9C}" srcOrd="6" destOrd="0" presId="urn:microsoft.com/office/officeart/2008/layout/VerticalCurvedList"/>
    <dgm:cxn modelId="{5631E6D6-47ED-8C45-96C9-616E5452A123}" type="presParOf" srcId="{0A3D0514-425E-B94A-B1A3-2E87C9484C9C}" destId="{74207DFB-1E14-2B48-AFDE-81A5DFC213A4}" srcOrd="0" destOrd="0" presId="urn:microsoft.com/office/officeart/2008/layout/VerticalCurvedList"/>
    <dgm:cxn modelId="{191987DE-BFBC-BC46-B421-4CAD86C8AAF3}" type="presParOf" srcId="{4C1A6FE3-0AC6-EE48-A41E-E531C34E0D92}" destId="{41E4DA61-B4F9-754D-A604-D5C5DD769441}" srcOrd="7" destOrd="0" presId="urn:microsoft.com/office/officeart/2008/layout/VerticalCurvedList"/>
    <dgm:cxn modelId="{4E489A80-4A97-A14F-9661-310239A92AA4}" type="presParOf" srcId="{4C1A6FE3-0AC6-EE48-A41E-E531C34E0D92}" destId="{A6E9C2BD-82B1-2E4F-8F11-EF104BB2DED7}" srcOrd="8" destOrd="0" presId="urn:microsoft.com/office/officeart/2008/layout/VerticalCurvedList"/>
    <dgm:cxn modelId="{D5E0DC12-A810-D14D-A397-622C0398DA10}" type="presParOf" srcId="{A6E9C2BD-82B1-2E4F-8F11-EF104BB2DED7}" destId="{0DD47ACB-3F42-5A4D-94C4-344A741A0495}" srcOrd="0" destOrd="0" presId="urn:microsoft.com/office/officeart/2008/layout/VerticalCurvedList"/>
    <dgm:cxn modelId="{E5CE5CDE-1953-0F4F-A710-729E4B5787E6}" type="presParOf" srcId="{4C1A6FE3-0AC6-EE48-A41E-E531C34E0D92}" destId="{78F37A7B-BF86-7047-AE83-C0F2890F5372}" srcOrd="9" destOrd="0" presId="urn:microsoft.com/office/officeart/2008/layout/VerticalCurvedList"/>
    <dgm:cxn modelId="{4A4F0A4A-BD93-4B42-9614-B310A2F9C787}" type="presParOf" srcId="{4C1A6FE3-0AC6-EE48-A41E-E531C34E0D92}" destId="{7035F8AC-5144-C34B-9179-B10C4792F366}" srcOrd="10" destOrd="0" presId="urn:microsoft.com/office/officeart/2008/layout/VerticalCurvedList"/>
    <dgm:cxn modelId="{7FD58E0C-821E-064F-9A02-C04AD23812A9}" type="presParOf" srcId="{7035F8AC-5144-C34B-9179-B10C4792F366}" destId="{1227287F-2DCF-6E42-8577-75A803805E76}" srcOrd="0" destOrd="0" presId="urn:microsoft.com/office/officeart/2008/layout/VerticalCurvedList"/>
    <dgm:cxn modelId="{9BDB8662-3C91-2742-888D-673722D253AE}" type="presParOf" srcId="{4C1A6FE3-0AC6-EE48-A41E-E531C34E0D92}" destId="{4950BE11-EB25-014C-8E67-F28FB1020665}" srcOrd="11" destOrd="0" presId="urn:microsoft.com/office/officeart/2008/layout/VerticalCurvedList"/>
    <dgm:cxn modelId="{5740E5A4-1D80-1049-9783-EE101A9EEE9B}" type="presParOf" srcId="{4C1A6FE3-0AC6-EE48-A41E-E531C34E0D92}" destId="{23F772B5-7BF2-0142-8EF6-59D8422DD0F5}" srcOrd="12" destOrd="0" presId="urn:microsoft.com/office/officeart/2008/layout/VerticalCurvedList"/>
    <dgm:cxn modelId="{D65EC155-9E00-AC4F-A0BD-3CE07D1C6FBD}" type="presParOf" srcId="{23F772B5-7BF2-0142-8EF6-59D8422DD0F5}" destId="{D53D6810-EA66-974A-88F2-0C18B1F5FC0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5E9F95-D86A-485D-8CDC-89E503950712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10355-D6DB-4DEF-83D4-FAE608265D32}">
      <dgm:prSet phldrT="[Text]"/>
      <dgm:spPr/>
      <dgm:t>
        <a:bodyPr/>
        <a:lstStyle/>
        <a:p>
          <a:r>
            <a:rPr lang="en-US" dirty="0" smtClean="0"/>
            <a:t>Skills</a:t>
          </a:r>
          <a:endParaRPr lang="en-US" dirty="0"/>
        </a:p>
      </dgm:t>
    </dgm:pt>
    <dgm:pt modelId="{04B04128-F90E-4C34-B084-E1546F66E9E7}" type="parTrans" cxnId="{FA587C44-053B-4636-9C5F-E71051DCF753}">
      <dgm:prSet/>
      <dgm:spPr/>
      <dgm:t>
        <a:bodyPr/>
        <a:lstStyle/>
        <a:p>
          <a:endParaRPr lang="en-US"/>
        </a:p>
      </dgm:t>
    </dgm:pt>
    <dgm:pt modelId="{9A7AA785-8501-410D-9660-AD8EE1167C65}" type="sibTrans" cxnId="{FA587C44-053B-4636-9C5F-E71051DCF753}">
      <dgm:prSet/>
      <dgm:spPr/>
      <dgm:t>
        <a:bodyPr/>
        <a:lstStyle/>
        <a:p>
          <a:endParaRPr lang="en-US"/>
        </a:p>
      </dgm:t>
    </dgm:pt>
    <dgm:pt modelId="{43A2731C-486B-4AFC-A21F-58B40581FF25}">
      <dgm:prSet phldrT="[Text]"/>
      <dgm:spPr/>
      <dgm:t>
        <a:bodyPr/>
        <a:lstStyle/>
        <a:p>
          <a:r>
            <a:rPr lang="en-US" dirty="0" smtClean="0"/>
            <a:t>How yours fit</a:t>
          </a:r>
          <a:endParaRPr lang="en-US" dirty="0"/>
        </a:p>
      </dgm:t>
    </dgm:pt>
    <dgm:pt modelId="{AE05A2FB-53E3-45AE-A5D5-454EFECCB0A8}" type="parTrans" cxnId="{C024CD3F-C0DC-4B01-97E1-6A51C2C0F588}">
      <dgm:prSet/>
      <dgm:spPr/>
      <dgm:t>
        <a:bodyPr/>
        <a:lstStyle/>
        <a:p>
          <a:endParaRPr lang="en-US"/>
        </a:p>
      </dgm:t>
    </dgm:pt>
    <dgm:pt modelId="{7FED8466-BEEC-4A20-946D-06AC34716241}" type="sibTrans" cxnId="{C024CD3F-C0DC-4B01-97E1-6A51C2C0F588}">
      <dgm:prSet/>
      <dgm:spPr/>
      <dgm:t>
        <a:bodyPr/>
        <a:lstStyle/>
        <a:p>
          <a:endParaRPr lang="en-US"/>
        </a:p>
      </dgm:t>
    </dgm:pt>
    <dgm:pt modelId="{4CA80295-50E0-49A9-9553-E8703695F860}">
      <dgm:prSet phldrT="[Text]"/>
      <dgm:spPr/>
      <dgm:t>
        <a:bodyPr/>
        <a:lstStyle/>
        <a:p>
          <a:r>
            <a:rPr lang="en-US" dirty="0" smtClean="0"/>
            <a:t>Experience</a:t>
          </a:r>
          <a:endParaRPr lang="en-US" dirty="0"/>
        </a:p>
      </dgm:t>
    </dgm:pt>
    <dgm:pt modelId="{1F108202-F471-4FF6-B772-19CC19B910D3}" type="parTrans" cxnId="{6A1F175F-AC71-4AD6-9045-4D85882C0251}">
      <dgm:prSet/>
      <dgm:spPr/>
      <dgm:t>
        <a:bodyPr/>
        <a:lstStyle/>
        <a:p>
          <a:endParaRPr lang="en-US"/>
        </a:p>
      </dgm:t>
    </dgm:pt>
    <dgm:pt modelId="{0D725E2E-1909-4CD6-B226-9B1FEF0DDB1F}" type="sibTrans" cxnId="{6A1F175F-AC71-4AD6-9045-4D85882C0251}">
      <dgm:prSet/>
      <dgm:spPr/>
      <dgm:t>
        <a:bodyPr/>
        <a:lstStyle/>
        <a:p>
          <a:endParaRPr lang="en-US"/>
        </a:p>
      </dgm:t>
    </dgm:pt>
    <dgm:pt modelId="{7F91297B-B25E-40EB-858C-5EBDD366BAE0}">
      <dgm:prSet phldrT="[Text]"/>
      <dgm:spPr/>
      <dgm:t>
        <a:bodyPr/>
        <a:lstStyle/>
        <a:p>
          <a:r>
            <a:rPr lang="en-US" dirty="0" smtClean="0"/>
            <a:t>How it relates</a:t>
          </a:r>
          <a:endParaRPr lang="en-US" dirty="0"/>
        </a:p>
      </dgm:t>
    </dgm:pt>
    <dgm:pt modelId="{B3EEAE86-DCD4-4A80-89FB-20746CD4FD76}" type="parTrans" cxnId="{C1BEC760-7E60-435C-9423-49A60D18A67A}">
      <dgm:prSet/>
      <dgm:spPr/>
      <dgm:t>
        <a:bodyPr/>
        <a:lstStyle/>
        <a:p>
          <a:endParaRPr lang="en-US"/>
        </a:p>
      </dgm:t>
    </dgm:pt>
    <dgm:pt modelId="{A9BA088A-2DE3-4B43-88C0-A8E69763A42E}" type="sibTrans" cxnId="{C1BEC760-7E60-435C-9423-49A60D18A67A}">
      <dgm:prSet/>
      <dgm:spPr/>
      <dgm:t>
        <a:bodyPr/>
        <a:lstStyle/>
        <a:p>
          <a:endParaRPr lang="en-US"/>
        </a:p>
      </dgm:t>
    </dgm:pt>
    <dgm:pt modelId="{C824E596-82C4-4444-AD53-DAC1C0FEC78D}">
      <dgm:prSet phldrT="[Text]"/>
      <dgm:spPr/>
      <dgm:t>
        <a:bodyPr/>
        <a:lstStyle/>
        <a:p>
          <a:r>
            <a:rPr lang="en-US" dirty="0" smtClean="0"/>
            <a:t>Abilities</a:t>
          </a:r>
          <a:endParaRPr lang="en-US" dirty="0"/>
        </a:p>
      </dgm:t>
    </dgm:pt>
    <dgm:pt modelId="{4CC36A16-4D0E-459B-92AB-7D2E84E506ED}" type="parTrans" cxnId="{7F84FF10-F531-4313-8A4F-62F2D0BD6CDC}">
      <dgm:prSet/>
      <dgm:spPr/>
      <dgm:t>
        <a:bodyPr/>
        <a:lstStyle/>
        <a:p>
          <a:endParaRPr lang="en-US"/>
        </a:p>
      </dgm:t>
    </dgm:pt>
    <dgm:pt modelId="{8801A733-3381-4117-A543-A6603E0B9104}" type="sibTrans" cxnId="{7F84FF10-F531-4313-8A4F-62F2D0BD6CDC}">
      <dgm:prSet/>
      <dgm:spPr/>
      <dgm:t>
        <a:bodyPr/>
        <a:lstStyle/>
        <a:p>
          <a:endParaRPr lang="en-US"/>
        </a:p>
      </dgm:t>
    </dgm:pt>
    <dgm:pt modelId="{7641125A-6C03-4C6E-BCC2-DFD6746C902D}">
      <dgm:prSet phldrT="[Text]"/>
      <dgm:spPr/>
      <dgm:t>
        <a:bodyPr/>
        <a:lstStyle/>
        <a:p>
          <a:r>
            <a:rPr lang="en-US" dirty="0" smtClean="0"/>
            <a:t>Make an impact</a:t>
          </a:r>
          <a:endParaRPr lang="en-US" dirty="0"/>
        </a:p>
      </dgm:t>
    </dgm:pt>
    <dgm:pt modelId="{7284609F-924D-42CD-9E83-01BA59A354F2}" type="parTrans" cxnId="{6F1C19A1-AE37-4F64-A97C-9D5F63D61E75}">
      <dgm:prSet/>
      <dgm:spPr/>
      <dgm:t>
        <a:bodyPr/>
        <a:lstStyle/>
        <a:p>
          <a:endParaRPr lang="en-US"/>
        </a:p>
      </dgm:t>
    </dgm:pt>
    <dgm:pt modelId="{00640C78-5D9F-45C9-9F24-B9B4A5ABAD8C}" type="sibTrans" cxnId="{6F1C19A1-AE37-4F64-A97C-9D5F63D61E75}">
      <dgm:prSet/>
      <dgm:spPr/>
      <dgm:t>
        <a:bodyPr/>
        <a:lstStyle/>
        <a:p>
          <a:endParaRPr lang="en-US"/>
        </a:p>
      </dgm:t>
    </dgm:pt>
    <dgm:pt modelId="{58DD32A6-589B-4252-BBD2-39ECADDC927F}" type="pres">
      <dgm:prSet presAssocID="{CC5E9F95-D86A-485D-8CDC-89E50395071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9CC3FA5-B7E3-461E-9A35-F1F7B79810BE}" type="pres">
      <dgm:prSet presAssocID="{54110355-D6DB-4DEF-83D4-FAE608265D32}" presName="horFlow" presStyleCnt="0"/>
      <dgm:spPr/>
    </dgm:pt>
    <dgm:pt modelId="{8ABA73BC-473E-4185-BE4D-8911FB751053}" type="pres">
      <dgm:prSet presAssocID="{54110355-D6DB-4DEF-83D4-FAE608265D32}" presName="bigChev" presStyleLbl="node1" presStyleIdx="0" presStyleCnt="3"/>
      <dgm:spPr/>
      <dgm:t>
        <a:bodyPr/>
        <a:lstStyle/>
        <a:p>
          <a:endParaRPr lang="en-US"/>
        </a:p>
      </dgm:t>
    </dgm:pt>
    <dgm:pt modelId="{F0663E77-040B-4E27-9126-6E9091D91EEB}" type="pres">
      <dgm:prSet presAssocID="{AE05A2FB-53E3-45AE-A5D5-454EFECCB0A8}" presName="parTrans" presStyleCnt="0"/>
      <dgm:spPr/>
    </dgm:pt>
    <dgm:pt modelId="{8401F180-D3E6-4D48-9DA0-6224E6A75DF7}" type="pres">
      <dgm:prSet presAssocID="{43A2731C-486B-4AFC-A21F-58B40581FF25}" presName="node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4E2D64-329E-4715-8118-B8788ACB20DD}" type="pres">
      <dgm:prSet presAssocID="{54110355-D6DB-4DEF-83D4-FAE608265D32}" presName="vSp" presStyleCnt="0"/>
      <dgm:spPr/>
    </dgm:pt>
    <dgm:pt modelId="{0A9C290B-9299-42ED-8F80-31BD3585C4B3}" type="pres">
      <dgm:prSet presAssocID="{4CA80295-50E0-49A9-9553-E8703695F860}" presName="horFlow" presStyleCnt="0"/>
      <dgm:spPr/>
    </dgm:pt>
    <dgm:pt modelId="{C9AF42CF-3450-4076-A122-B91533C201AB}" type="pres">
      <dgm:prSet presAssocID="{4CA80295-50E0-49A9-9553-E8703695F860}" presName="bigChev" presStyleLbl="node1" presStyleIdx="1" presStyleCnt="3"/>
      <dgm:spPr/>
      <dgm:t>
        <a:bodyPr/>
        <a:lstStyle/>
        <a:p>
          <a:endParaRPr lang="en-US"/>
        </a:p>
      </dgm:t>
    </dgm:pt>
    <dgm:pt modelId="{BE034CEA-19DF-48A7-8B50-C35313F19A08}" type="pres">
      <dgm:prSet presAssocID="{B3EEAE86-DCD4-4A80-89FB-20746CD4FD76}" presName="parTrans" presStyleCnt="0"/>
      <dgm:spPr/>
    </dgm:pt>
    <dgm:pt modelId="{159FFD8C-4AE5-4EE7-AAF8-4F3690833E41}" type="pres">
      <dgm:prSet presAssocID="{7F91297B-B25E-40EB-858C-5EBDD366BAE0}" presName="node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A21A1B-1B4F-4399-80D8-FCEED43C32A3}" type="pres">
      <dgm:prSet presAssocID="{4CA80295-50E0-49A9-9553-E8703695F860}" presName="vSp" presStyleCnt="0"/>
      <dgm:spPr/>
    </dgm:pt>
    <dgm:pt modelId="{7FECF872-EFD0-495E-9499-3AAB03A0A9C7}" type="pres">
      <dgm:prSet presAssocID="{C824E596-82C4-4444-AD53-DAC1C0FEC78D}" presName="horFlow" presStyleCnt="0"/>
      <dgm:spPr/>
    </dgm:pt>
    <dgm:pt modelId="{A0C69C6E-A35E-4055-A02E-79D7CB5D6CA3}" type="pres">
      <dgm:prSet presAssocID="{C824E596-82C4-4444-AD53-DAC1C0FEC78D}" presName="bigChev" presStyleLbl="node1" presStyleIdx="2" presStyleCnt="3"/>
      <dgm:spPr/>
      <dgm:t>
        <a:bodyPr/>
        <a:lstStyle/>
        <a:p>
          <a:endParaRPr lang="en-US"/>
        </a:p>
      </dgm:t>
    </dgm:pt>
    <dgm:pt modelId="{FC78769A-1262-4767-AE6D-0FD5D694350C}" type="pres">
      <dgm:prSet presAssocID="{7284609F-924D-42CD-9E83-01BA59A354F2}" presName="parTrans" presStyleCnt="0"/>
      <dgm:spPr/>
    </dgm:pt>
    <dgm:pt modelId="{B68B6E80-4A9F-4D84-ACC3-0501AD781106}" type="pres">
      <dgm:prSet presAssocID="{7641125A-6C03-4C6E-BCC2-DFD6746C902D}" presName="node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84FF10-F531-4313-8A4F-62F2D0BD6CDC}" srcId="{CC5E9F95-D86A-485D-8CDC-89E503950712}" destId="{C824E596-82C4-4444-AD53-DAC1C0FEC78D}" srcOrd="2" destOrd="0" parTransId="{4CC36A16-4D0E-459B-92AB-7D2E84E506ED}" sibTransId="{8801A733-3381-4117-A543-A6603E0B9104}"/>
    <dgm:cxn modelId="{6A1F175F-AC71-4AD6-9045-4D85882C0251}" srcId="{CC5E9F95-D86A-485D-8CDC-89E503950712}" destId="{4CA80295-50E0-49A9-9553-E8703695F860}" srcOrd="1" destOrd="0" parTransId="{1F108202-F471-4FF6-B772-19CC19B910D3}" sibTransId="{0D725E2E-1909-4CD6-B226-9B1FEF0DDB1F}"/>
    <dgm:cxn modelId="{90C9C6CA-A950-4838-A9C7-C4E11D065898}" type="presOf" srcId="{43A2731C-486B-4AFC-A21F-58B40581FF25}" destId="{8401F180-D3E6-4D48-9DA0-6224E6A75DF7}" srcOrd="0" destOrd="0" presId="urn:microsoft.com/office/officeart/2005/8/layout/lProcess3"/>
    <dgm:cxn modelId="{FA587C44-053B-4636-9C5F-E71051DCF753}" srcId="{CC5E9F95-D86A-485D-8CDC-89E503950712}" destId="{54110355-D6DB-4DEF-83D4-FAE608265D32}" srcOrd="0" destOrd="0" parTransId="{04B04128-F90E-4C34-B084-E1546F66E9E7}" sibTransId="{9A7AA785-8501-410D-9660-AD8EE1167C65}"/>
    <dgm:cxn modelId="{6F1C19A1-AE37-4F64-A97C-9D5F63D61E75}" srcId="{C824E596-82C4-4444-AD53-DAC1C0FEC78D}" destId="{7641125A-6C03-4C6E-BCC2-DFD6746C902D}" srcOrd="0" destOrd="0" parTransId="{7284609F-924D-42CD-9E83-01BA59A354F2}" sibTransId="{00640C78-5D9F-45C9-9F24-B9B4A5ABAD8C}"/>
    <dgm:cxn modelId="{C024CD3F-C0DC-4B01-97E1-6A51C2C0F588}" srcId="{54110355-D6DB-4DEF-83D4-FAE608265D32}" destId="{43A2731C-486B-4AFC-A21F-58B40581FF25}" srcOrd="0" destOrd="0" parTransId="{AE05A2FB-53E3-45AE-A5D5-454EFECCB0A8}" sibTransId="{7FED8466-BEEC-4A20-946D-06AC34716241}"/>
    <dgm:cxn modelId="{B0F83C01-DE92-4749-A31D-FAE360471AF1}" type="presOf" srcId="{CC5E9F95-D86A-485D-8CDC-89E503950712}" destId="{58DD32A6-589B-4252-BBD2-39ECADDC927F}" srcOrd="0" destOrd="0" presId="urn:microsoft.com/office/officeart/2005/8/layout/lProcess3"/>
    <dgm:cxn modelId="{634A2654-79B0-4CFF-AA53-5BC0AEB9241B}" type="presOf" srcId="{4CA80295-50E0-49A9-9553-E8703695F860}" destId="{C9AF42CF-3450-4076-A122-B91533C201AB}" srcOrd="0" destOrd="0" presId="urn:microsoft.com/office/officeart/2005/8/layout/lProcess3"/>
    <dgm:cxn modelId="{1070AE3A-6792-4606-AF80-E57B03A8D00B}" type="presOf" srcId="{7F91297B-B25E-40EB-858C-5EBDD366BAE0}" destId="{159FFD8C-4AE5-4EE7-AAF8-4F3690833E41}" srcOrd="0" destOrd="0" presId="urn:microsoft.com/office/officeart/2005/8/layout/lProcess3"/>
    <dgm:cxn modelId="{BB8E22FE-0F6D-42EC-8FB9-48664CBACA8F}" type="presOf" srcId="{C824E596-82C4-4444-AD53-DAC1C0FEC78D}" destId="{A0C69C6E-A35E-4055-A02E-79D7CB5D6CA3}" srcOrd="0" destOrd="0" presId="urn:microsoft.com/office/officeart/2005/8/layout/lProcess3"/>
    <dgm:cxn modelId="{C1BEC760-7E60-435C-9423-49A60D18A67A}" srcId="{4CA80295-50E0-49A9-9553-E8703695F860}" destId="{7F91297B-B25E-40EB-858C-5EBDD366BAE0}" srcOrd="0" destOrd="0" parTransId="{B3EEAE86-DCD4-4A80-89FB-20746CD4FD76}" sibTransId="{A9BA088A-2DE3-4B43-88C0-A8E69763A42E}"/>
    <dgm:cxn modelId="{D79ED1D2-2142-49D6-9A23-B785F7D94C8F}" type="presOf" srcId="{54110355-D6DB-4DEF-83D4-FAE608265D32}" destId="{8ABA73BC-473E-4185-BE4D-8911FB751053}" srcOrd="0" destOrd="0" presId="urn:microsoft.com/office/officeart/2005/8/layout/lProcess3"/>
    <dgm:cxn modelId="{6E0E8791-68A9-43D6-A92D-0217BCF235C3}" type="presOf" srcId="{7641125A-6C03-4C6E-BCC2-DFD6746C902D}" destId="{B68B6E80-4A9F-4D84-ACC3-0501AD781106}" srcOrd="0" destOrd="0" presId="urn:microsoft.com/office/officeart/2005/8/layout/lProcess3"/>
    <dgm:cxn modelId="{F53475A2-BE85-4EAB-88D5-85A905BC0C6E}" type="presParOf" srcId="{58DD32A6-589B-4252-BBD2-39ECADDC927F}" destId="{09CC3FA5-B7E3-461E-9A35-F1F7B79810BE}" srcOrd="0" destOrd="0" presId="urn:microsoft.com/office/officeart/2005/8/layout/lProcess3"/>
    <dgm:cxn modelId="{4E6CFC60-E6AF-4236-80F0-04B1ED8ED254}" type="presParOf" srcId="{09CC3FA5-B7E3-461E-9A35-F1F7B79810BE}" destId="{8ABA73BC-473E-4185-BE4D-8911FB751053}" srcOrd="0" destOrd="0" presId="urn:microsoft.com/office/officeart/2005/8/layout/lProcess3"/>
    <dgm:cxn modelId="{469C7AB3-CB91-495E-922F-D64439179C57}" type="presParOf" srcId="{09CC3FA5-B7E3-461E-9A35-F1F7B79810BE}" destId="{F0663E77-040B-4E27-9126-6E9091D91EEB}" srcOrd="1" destOrd="0" presId="urn:microsoft.com/office/officeart/2005/8/layout/lProcess3"/>
    <dgm:cxn modelId="{6C8BBF34-4A80-4642-AEFB-C43C54D530A4}" type="presParOf" srcId="{09CC3FA5-B7E3-461E-9A35-F1F7B79810BE}" destId="{8401F180-D3E6-4D48-9DA0-6224E6A75DF7}" srcOrd="2" destOrd="0" presId="urn:microsoft.com/office/officeart/2005/8/layout/lProcess3"/>
    <dgm:cxn modelId="{96CD7F35-1140-480E-BE40-626A9E3CBCA7}" type="presParOf" srcId="{58DD32A6-589B-4252-BBD2-39ECADDC927F}" destId="{AE4E2D64-329E-4715-8118-B8788ACB20DD}" srcOrd="1" destOrd="0" presId="urn:microsoft.com/office/officeart/2005/8/layout/lProcess3"/>
    <dgm:cxn modelId="{155DB0A2-D571-4C73-9009-B71E15D98D8B}" type="presParOf" srcId="{58DD32A6-589B-4252-BBD2-39ECADDC927F}" destId="{0A9C290B-9299-42ED-8F80-31BD3585C4B3}" srcOrd="2" destOrd="0" presId="urn:microsoft.com/office/officeart/2005/8/layout/lProcess3"/>
    <dgm:cxn modelId="{125D376F-2EDE-4C1D-B1D4-CA4FC3644043}" type="presParOf" srcId="{0A9C290B-9299-42ED-8F80-31BD3585C4B3}" destId="{C9AF42CF-3450-4076-A122-B91533C201AB}" srcOrd="0" destOrd="0" presId="urn:microsoft.com/office/officeart/2005/8/layout/lProcess3"/>
    <dgm:cxn modelId="{42166762-423F-4D13-AF03-BAC83CFF250D}" type="presParOf" srcId="{0A9C290B-9299-42ED-8F80-31BD3585C4B3}" destId="{BE034CEA-19DF-48A7-8B50-C35313F19A08}" srcOrd="1" destOrd="0" presId="urn:microsoft.com/office/officeart/2005/8/layout/lProcess3"/>
    <dgm:cxn modelId="{63A267F5-8FCE-48B0-AD88-552EC568D730}" type="presParOf" srcId="{0A9C290B-9299-42ED-8F80-31BD3585C4B3}" destId="{159FFD8C-4AE5-4EE7-AAF8-4F3690833E41}" srcOrd="2" destOrd="0" presId="urn:microsoft.com/office/officeart/2005/8/layout/lProcess3"/>
    <dgm:cxn modelId="{40EEF9DE-369B-43BF-BEDB-74B26BE69BFE}" type="presParOf" srcId="{58DD32A6-589B-4252-BBD2-39ECADDC927F}" destId="{42A21A1B-1B4F-4399-80D8-FCEED43C32A3}" srcOrd="3" destOrd="0" presId="urn:microsoft.com/office/officeart/2005/8/layout/lProcess3"/>
    <dgm:cxn modelId="{381E9FB6-EC73-4CD2-B1D3-40C28CC6367E}" type="presParOf" srcId="{58DD32A6-589B-4252-BBD2-39ECADDC927F}" destId="{7FECF872-EFD0-495E-9499-3AAB03A0A9C7}" srcOrd="4" destOrd="0" presId="urn:microsoft.com/office/officeart/2005/8/layout/lProcess3"/>
    <dgm:cxn modelId="{CA08E3FC-1F22-4015-A34A-0B6297C45A2B}" type="presParOf" srcId="{7FECF872-EFD0-495E-9499-3AAB03A0A9C7}" destId="{A0C69C6E-A35E-4055-A02E-79D7CB5D6CA3}" srcOrd="0" destOrd="0" presId="urn:microsoft.com/office/officeart/2005/8/layout/lProcess3"/>
    <dgm:cxn modelId="{7C35402E-73AB-428A-8D7E-6B386FDC3291}" type="presParOf" srcId="{7FECF872-EFD0-495E-9499-3AAB03A0A9C7}" destId="{FC78769A-1262-4767-AE6D-0FD5D694350C}" srcOrd="1" destOrd="0" presId="urn:microsoft.com/office/officeart/2005/8/layout/lProcess3"/>
    <dgm:cxn modelId="{0EFAA1BE-EDEE-4376-8B51-79FA9A6ED88D}" type="presParOf" srcId="{7FECF872-EFD0-495E-9499-3AAB03A0A9C7}" destId="{B68B6E80-4A9F-4D84-ACC3-0501AD781106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7B404C-694D-47C3-A4B4-B50AABCDE61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EB5B3D-73B8-4E7E-B069-72A9B426BCEA}">
      <dgm:prSet phldrT="[Text]"/>
      <dgm:spPr/>
      <dgm:t>
        <a:bodyPr/>
        <a:lstStyle/>
        <a:p>
          <a:r>
            <a:rPr lang="en-US" dirty="0" smtClean="0"/>
            <a:t>Is the company name correct?</a:t>
          </a:r>
          <a:endParaRPr lang="en-US" dirty="0"/>
        </a:p>
      </dgm:t>
    </dgm:pt>
    <dgm:pt modelId="{DB41C846-9EB7-416F-A466-22645769F991}" type="parTrans" cxnId="{AA36F505-404F-4F33-BE18-4ACE9BF3A327}">
      <dgm:prSet/>
      <dgm:spPr/>
      <dgm:t>
        <a:bodyPr/>
        <a:lstStyle/>
        <a:p>
          <a:endParaRPr lang="en-US"/>
        </a:p>
      </dgm:t>
    </dgm:pt>
    <dgm:pt modelId="{0DD9258C-FCE5-4289-B622-C10FB4329C14}" type="sibTrans" cxnId="{AA36F505-404F-4F33-BE18-4ACE9BF3A327}">
      <dgm:prSet/>
      <dgm:spPr/>
      <dgm:t>
        <a:bodyPr/>
        <a:lstStyle/>
        <a:p>
          <a:endParaRPr lang="en-US"/>
        </a:p>
      </dgm:t>
    </dgm:pt>
    <dgm:pt modelId="{A7089F0A-516D-4F21-B106-0579C252E3A7}">
      <dgm:prSet/>
      <dgm:spPr/>
      <dgm:t>
        <a:bodyPr/>
        <a:lstStyle/>
        <a:p>
          <a:r>
            <a:rPr lang="en-US" dirty="0" smtClean="0"/>
            <a:t>Are the contact names spelled correctly?</a:t>
          </a:r>
        </a:p>
      </dgm:t>
    </dgm:pt>
    <dgm:pt modelId="{90F6A613-CC82-4AFF-80DA-F5D8BB26DA71}" type="parTrans" cxnId="{EAA54F61-51A2-4B4B-9F70-6F46D312EEC9}">
      <dgm:prSet/>
      <dgm:spPr/>
      <dgm:t>
        <a:bodyPr/>
        <a:lstStyle/>
        <a:p>
          <a:endParaRPr lang="en-US"/>
        </a:p>
      </dgm:t>
    </dgm:pt>
    <dgm:pt modelId="{96E15902-7433-4203-B0F8-217BFF1A4B29}" type="sibTrans" cxnId="{EAA54F61-51A2-4B4B-9F70-6F46D312EEC9}">
      <dgm:prSet/>
      <dgm:spPr/>
      <dgm:t>
        <a:bodyPr/>
        <a:lstStyle/>
        <a:p>
          <a:endParaRPr lang="en-US"/>
        </a:p>
      </dgm:t>
    </dgm:pt>
    <dgm:pt modelId="{C868689E-8686-4E37-8BD7-ECF0DB757EBD}">
      <dgm:prSet/>
      <dgm:spPr/>
      <dgm:t>
        <a:bodyPr/>
        <a:lstStyle/>
        <a:p>
          <a:r>
            <a:rPr lang="en-US" dirty="0" smtClean="0"/>
            <a:t>Is the grammar perfect?</a:t>
          </a:r>
        </a:p>
      </dgm:t>
    </dgm:pt>
    <dgm:pt modelId="{55993386-7FF4-47FA-9049-A3F53B650AD1}" type="parTrans" cxnId="{E1CAB450-BBBA-417D-A781-78C3C2BAAD73}">
      <dgm:prSet/>
      <dgm:spPr/>
      <dgm:t>
        <a:bodyPr/>
        <a:lstStyle/>
        <a:p>
          <a:endParaRPr lang="en-US"/>
        </a:p>
      </dgm:t>
    </dgm:pt>
    <dgm:pt modelId="{3FF14D9B-045A-470D-AF9D-E4FAAF7D47C7}" type="sibTrans" cxnId="{E1CAB450-BBBA-417D-A781-78C3C2BAAD73}">
      <dgm:prSet/>
      <dgm:spPr/>
      <dgm:t>
        <a:bodyPr/>
        <a:lstStyle/>
        <a:p>
          <a:endParaRPr lang="en-US"/>
        </a:p>
      </dgm:t>
    </dgm:pt>
    <dgm:pt modelId="{2768D67E-6346-469C-8061-4DA8D4320138}">
      <dgm:prSet/>
      <dgm:spPr/>
      <dgm:t>
        <a:bodyPr/>
        <a:lstStyle/>
        <a:p>
          <a:r>
            <a:rPr lang="en-US" dirty="0" smtClean="0"/>
            <a:t>Are there any typos?</a:t>
          </a:r>
        </a:p>
      </dgm:t>
    </dgm:pt>
    <dgm:pt modelId="{75D94F63-598F-43D1-B774-99EA16B2C54D}" type="parTrans" cxnId="{1D19C47A-9EDC-4C72-9D07-D91437D683BE}">
      <dgm:prSet/>
      <dgm:spPr/>
      <dgm:t>
        <a:bodyPr/>
        <a:lstStyle/>
        <a:p>
          <a:endParaRPr lang="en-US"/>
        </a:p>
      </dgm:t>
    </dgm:pt>
    <dgm:pt modelId="{47ACC097-8C03-43B1-B947-B98C68A44F8E}" type="sibTrans" cxnId="{1D19C47A-9EDC-4C72-9D07-D91437D683BE}">
      <dgm:prSet/>
      <dgm:spPr/>
      <dgm:t>
        <a:bodyPr/>
        <a:lstStyle/>
        <a:p>
          <a:endParaRPr lang="en-US"/>
        </a:p>
      </dgm:t>
    </dgm:pt>
    <dgm:pt modelId="{EB1B1D57-D2A1-469E-BDC4-66EB18B754C8}">
      <dgm:prSet/>
      <dgm:spPr/>
      <dgm:t>
        <a:bodyPr/>
        <a:lstStyle/>
        <a:p>
          <a:r>
            <a:rPr lang="en-US" dirty="0" smtClean="0"/>
            <a:t>Is it engaging?</a:t>
          </a:r>
        </a:p>
      </dgm:t>
    </dgm:pt>
    <dgm:pt modelId="{5EF35DD3-2334-4F73-BC09-CCAEE88BC4FB}" type="parTrans" cxnId="{26E7F7EB-5BC0-47BE-94E3-B6D77D5AFA6D}">
      <dgm:prSet/>
      <dgm:spPr/>
      <dgm:t>
        <a:bodyPr/>
        <a:lstStyle/>
        <a:p>
          <a:endParaRPr lang="en-US"/>
        </a:p>
      </dgm:t>
    </dgm:pt>
    <dgm:pt modelId="{76C1253C-C721-450B-A34C-3EEBA5856E89}" type="sibTrans" cxnId="{26E7F7EB-5BC0-47BE-94E3-B6D77D5AFA6D}">
      <dgm:prSet/>
      <dgm:spPr/>
      <dgm:t>
        <a:bodyPr/>
        <a:lstStyle/>
        <a:p>
          <a:endParaRPr lang="en-US"/>
        </a:p>
      </dgm:t>
    </dgm:pt>
    <dgm:pt modelId="{0DCE5A6D-F3E6-47D5-ACA3-D8F188FE5590}" type="pres">
      <dgm:prSet presAssocID="{697B404C-694D-47C3-A4B4-B50AABCDE61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25906F6D-EA82-4043-9B1A-B802D16A2171}" type="pres">
      <dgm:prSet presAssocID="{697B404C-694D-47C3-A4B4-B50AABCDE614}" presName="Name1" presStyleCnt="0"/>
      <dgm:spPr/>
    </dgm:pt>
    <dgm:pt modelId="{7A2F5B89-A40D-4408-BE40-AC9ACC48D51D}" type="pres">
      <dgm:prSet presAssocID="{697B404C-694D-47C3-A4B4-B50AABCDE614}" presName="cycle" presStyleCnt="0"/>
      <dgm:spPr/>
    </dgm:pt>
    <dgm:pt modelId="{B3C753DA-B402-4A06-9AF2-0A28CA4F64DB}" type="pres">
      <dgm:prSet presAssocID="{697B404C-694D-47C3-A4B4-B50AABCDE614}" presName="srcNode" presStyleLbl="node1" presStyleIdx="0" presStyleCnt="5"/>
      <dgm:spPr/>
    </dgm:pt>
    <dgm:pt modelId="{50274E2A-95D0-476B-ACC9-EA0AD6D22825}" type="pres">
      <dgm:prSet presAssocID="{697B404C-694D-47C3-A4B4-B50AABCDE614}" presName="conn" presStyleLbl="parChTrans1D2" presStyleIdx="0" presStyleCnt="1"/>
      <dgm:spPr/>
      <dgm:t>
        <a:bodyPr/>
        <a:lstStyle/>
        <a:p>
          <a:endParaRPr lang="en-US"/>
        </a:p>
      </dgm:t>
    </dgm:pt>
    <dgm:pt modelId="{A896C35F-C774-41F9-922F-2CDCE1D8F704}" type="pres">
      <dgm:prSet presAssocID="{697B404C-694D-47C3-A4B4-B50AABCDE614}" presName="extraNode" presStyleLbl="node1" presStyleIdx="0" presStyleCnt="5"/>
      <dgm:spPr/>
    </dgm:pt>
    <dgm:pt modelId="{3682F667-5657-46DC-B17A-CB7ACC2CB8A6}" type="pres">
      <dgm:prSet presAssocID="{697B404C-694D-47C3-A4B4-B50AABCDE614}" presName="dstNode" presStyleLbl="node1" presStyleIdx="0" presStyleCnt="5"/>
      <dgm:spPr/>
    </dgm:pt>
    <dgm:pt modelId="{4AB99609-AD88-48D1-A897-F70F6527AC2D}" type="pres">
      <dgm:prSet presAssocID="{FBEB5B3D-73B8-4E7E-B069-72A9B426BCEA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EE6CD1-3B10-455A-9AD6-6CDBAA26553C}" type="pres">
      <dgm:prSet presAssocID="{FBEB5B3D-73B8-4E7E-B069-72A9B426BCEA}" presName="accent_1" presStyleCnt="0"/>
      <dgm:spPr/>
    </dgm:pt>
    <dgm:pt modelId="{8E605ACB-62B8-4770-A7FC-2C760CA92127}" type="pres">
      <dgm:prSet presAssocID="{FBEB5B3D-73B8-4E7E-B069-72A9B426BCEA}" presName="accentRepeatNode" presStyleLbl="solidFgAcc1" presStyleIdx="0" presStyleCnt="5"/>
      <dgm:spPr/>
    </dgm:pt>
    <dgm:pt modelId="{7DAAA1E5-3F41-4634-91C5-8B63E5049BE6}" type="pres">
      <dgm:prSet presAssocID="{A7089F0A-516D-4F21-B106-0579C252E3A7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88EBB1-0FDB-42B2-AFA7-348CB04120BC}" type="pres">
      <dgm:prSet presAssocID="{A7089F0A-516D-4F21-B106-0579C252E3A7}" presName="accent_2" presStyleCnt="0"/>
      <dgm:spPr/>
    </dgm:pt>
    <dgm:pt modelId="{641B143F-8B28-46D2-95FD-B9FFCCBB05FA}" type="pres">
      <dgm:prSet presAssocID="{A7089F0A-516D-4F21-B106-0579C252E3A7}" presName="accentRepeatNode" presStyleLbl="solidFgAcc1" presStyleIdx="1" presStyleCnt="5"/>
      <dgm:spPr/>
    </dgm:pt>
    <dgm:pt modelId="{D9013559-4ED2-43F3-9119-F5DBCACD8B4B}" type="pres">
      <dgm:prSet presAssocID="{C868689E-8686-4E37-8BD7-ECF0DB757EBD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B8E0CE-5B08-4037-9288-11167ACF94B6}" type="pres">
      <dgm:prSet presAssocID="{C868689E-8686-4E37-8BD7-ECF0DB757EBD}" presName="accent_3" presStyleCnt="0"/>
      <dgm:spPr/>
    </dgm:pt>
    <dgm:pt modelId="{C2BA942D-934E-4E4E-ACE1-36D3A60BD25C}" type="pres">
      <dgm:prSet presAssocID="{C868689E-8686-4E37-8BD7-ECF0DB757EBD}" presName="accentRepeatNode" presStyleLbl="solidFgAcc1" presStyleIdx="2" presStyleCnt="5"/>
      <dgm:spPr/>
    </dgm:pt>
    <dgm:pt modelId="{B48A9ED4-214A-4E25-9AF0-549B8DCF0AF2}" type="pres">
      <dgm:prSet presAssocID="{2768D67E-6346-469C-8061-4DA8D4320138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8C9BB8-9229-4DBC-825B-1282ED8B66B5}" type="pres">
      <dgm:prSet presAssocID="{2768D67E-6346-469C-8061-4DA8D4320138}" presName="accent_4" presStyleCnt="0"/>
      <dgm:spPr/>
    </dgm:pt>
    <dgm:pt modelId="{15BE38B5-E29E-41C5-833B-E0122514817A}" type="pres">
      <dgm:prSet presAssocID="{2768D67E-6346-469C-8061-4DA8D4320138}" presName="accentRepeatNode" presStyleLbl="solidFgAcc1" presStyleIdx="3" presStyleCnt="5"/>
      <dgm:spPr/>
    </dgm:pt>
    <dgm:pt modelId="{96E52F02-90E7-4367-ABBF-CE96BEB65A44}" type="pres">
      <dgm:prSet presAssocID="{EB1B1D57-D2A1-469E-BDC4-66EB18B754C8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0FA9B6-8F5E-437E-B181-FA10A4B360EF}" type="pres">
      <dgm:prSet presAssocID="{EB1B1D57-D2A1-469E-BDC4-66EB18B754C8}" presName="accent_5" presStyleCnt="0"/>
      <dgm:spPr/>
    </dgm:pt>
    <dgm:pt modelId="{463B2B9A-CD4C-4D34-A065-1AE0A48E1B87}" type="pres">
      <dgm:prSet presAssocID="{EB1B1D57-D2A1-469E-BDC4-66EB18B754C8}" presName="accentRepeatNode" presStyleLbl="solidFgAcc1" presStyleIdx="4" presStyleCnt="5"/>
      <dgm:spPr/>
    </dgm:pt>
  </dgm:ptLst>
  <dgm:cxnLst>
    <dgm:cxn modelId="{A1716204-5097-4BFA-A767-CF356B687F3F}" type="presOf" srcId="{0DD9258C-FCE5-4289-B622-C10FB4329C14}" destId="{50274E2A-95D0-476B-ACC9-EA0AD6D22825}" srcOrd="0" destOrd="0" presId="urn:microsoft.com/office/officeart/2008/layout/VerticalCurvedList"/>
    <dgm:cxn modelId="{AA36F505-404F-4F33-BE18-4ACE9BF3A327}" srcId="{697B404C-694D-47C3-A4B4-B50AABCDE614}" destId="{FBEB5B3D-73B8-4E7E-B069-72A9B426BCEA}" srcOrd="0" destOrd="0" parTransId="{DB41C846-9EB7-416F-A466-22645769F991}" sibTransId="{0DD9258C-FCE5-4289-B622-C10FB4329C14}"/>
    <dgm:cxn modelId="{9AB781FF-7756-4C29-B5F0-1D4C336A6035}" type="presOf" srcId="{FBEB5B3D-73B8-4E7E-B069-72A9B426BCEA}" destId="{4AB99609-AD88-48D1-A897-F70F6527AC2D}" srcOrd="0" destOrd="0" presId="urn:microsoft.com/office/officeart/2008/layout/VerticalCurvedList"/>
    <dgm:cxn modelId="{EAA54F61-51A2-4B4B-9F70-6F46D312EEC9}" srcId="{697B404C-694D-47C3-A4B4-B50AABCDE614}" destId="{A7089F0A-516D-4F21-B106-0579C252E3A7}" srcOrd="1" destOrd="0" parTransId="{90F6A613-CC82-4AFF-80DA-F5D8BB26DA71}" sibTransId="{96E15902-7433-4203-B0F8-217BFF1A4B29}"/>
    <dgm:cxn modelId="{26E7F7EB-5BC0-47BE-94E3-B6D77D5AFA6D}" srcId="{697B404C-694D-47C3-A4B4-B50AABCDE614}" destId="{EB1B1D57-D2A1-469E-BDC4-66EB18B754C8}" srcOrd="4" destOrd="0" parTransId="{5EF35DD3-2334-4F73-BC09-CCAEE88BC4FB}" sibTransId="{76C1253C-C721-450B-A34C-3EEBA5856E89}"/>
    <dgm:cxn modelId="{BC4F00AD-CF9A-43B8-A7FF-3D688E4CD9F0}" type="presOf" srcId="{A7089F0A-516D-4F21-B106-0579C252E3A7}" destId="{7DAAA1E5-3F41-4634-91C5-8B63E5049BE6}" srcOrd="0" destOrd="0" presId="urn:microsoft.com/office/officeart/2008/layout/VerticalCurvedList"/>
    <dgm:cxn modelId="{E1CAB450-BBBA-417D-A781-78C3C2BAAD73}" srcId="{697B404C-694D-47C3-A4B4-B50AABCDE614}" destId="{C868689E-8686-4E37-8BD7-ECF0DB757EBD}" srcOrd="2" destOrd="0" parTransId="{55993386-7FF4-47FA-9049-A3F53B650AD1}" sibTransId="{3FF14D9B-045A-470D-AF9D-E4FAAF7D47C7}"/>
    <dgm:cxn modelId="{66974A52-C395-4EF7-B73F-E6ED37478F06}" type="presOf" srcId="{C868689E-8686-4E37-8BD7-ECF0DB757EBD}" destId="{D9013559-4ED2-43F3-9119-F5DBCACD8B4B}" srcOrd="0" destOrd="0" presId="urn:microsoft.com/office/officeart/2008/layout/VerticalCurvedList"/>
    <dgm:cxn modelId="{DACC3C80-0502-40E6-987C-B8389B178D21}" type="presOf" srcId="{2768D67E-6346-469C-8061-4DA8D4320138}" destId="{B48A9ED4-214A-4E25-9AF0-549B8DCF0AF2}" srcOrd="0" destOrd="0" presId="urn:microsoft.com/office/officeart/2008/layout/VerticalCurvedList"/>
    <dgm:cxn modelId="{C423FFCA-56CF-4DA6-8C42-CB7D34315FE3}" type="presOf" srcId="{697B404C-694D-47C3-A4B4-B50AABCDE614}" destId="{0DCE5A6D-F3E6-47D5-ACA3-D8F188FE5590}" srcOrd="0" destOrd="0" presId="urn:microsoft.com/office/officeart/2008/layout/VerticalCurvedList"/>
    <dgm:cxn modelId="{1D19C47A-9EDC-4C72-9D07-D91437D683BE}" srcId="{697B404C-694D-47C3-A4B4-B50AABCDE614}" destId="{2768D67E-6346-469C-8061-4DA8D4320138}" srcOrd="3" destOrd="0" parTransId="{75D94F63-598F-43D1-B774-99EA16B2C54D}" sibTransId="{47ACC097-8C03-43B1-B947-B98C68A44F8E}"/>
    <dgm:cxn modelId="{EDA7604E-5F95-4076-91D7-64E550834F3A}" type="presOf" srcId="{EB1B1D57-D2A1-469E-BDC4-66EB18B754C8}" destId="{96E52F02-90E7-4367-ABBF-CE96BEB65A44}" srcOrd="0" destOrd="0" presId="urn:microsoft.com/office/officeart/2008/layout/VerticalCurvedList"/>
    <dgm:cxn modelId="{20ACE13D-1DD1-4B92-AD61-98B14C4F3917}" type="presParOf" srcId="{0DCE5A6D-F3E6-47D5-ACA3-D8F188FE5590}" destId="{25906F6D-EA82-4043-9B1A-B802D16A2171}" srcOrd="0" destOrd="0" presId="urn:microsoft.com/office/officeart/2008/layout/VerticalCurvedList"/>
    <dgm:cxn modelId="{CC47981A-4EFB-48E2-9C00-65ABC1CAC565}" type="presParOf" srcId="{25906F6D-EA82-4043-9B1A-B802D16A2171}" destId="{7A2F5B89-A40D-4408-BE40-AC9ACC48D51D}" srcOrd="0" destOrd="0" presId="urn:microsoft.com/office/officeart/2008/layout/VerticalCurvedList"/>
    <dgm:cxn modelId="{1F65E0FF-32AD-499E-B072-3372C6838F5E}" type="presParOf" srcId="{7A2F5B89-A40D-4408-BE40-AC9ACC48D51D}" destId="{B3C753DA-B402-4A06-9AF2-0A28CA4F64DB}" srcOrd="0" destOrd="0" presId="urn:microsoft.com/office/officeart/2008/layout/VerticalCurvedList"/>
    <dgm:cxn modelId="{48DA4382-2A4B-4831-B47F-F230D2816E3F}" type="presParOf" srcId="{7A2F5B89-A40D-4408-BE40-AC9ACC48D51D}" destId="{50274E2A-95D0-476B-ACC9-EA0AD6D22825}" srcOrd="1" destOrd="0" presId="urn:microsoft.com/office/officeart/2008/layout/VerticalCurvedList"/>
    <dgm:cxn modelId="{FF7101CF-DA18-496E-9B58-FD5DFB7527B2}" type="presParOf" srcId="{7A2F5B89-A40D-4408-BE40-AC9ACC48D51D}" destId="{A896C35F-C774-41F9-922F-2CDCE1D8F704}" srcOrd="2" destOrd="0" presId="urn:microsoft.com/office/officeart/2008/layout/VerticalCurvedList"/>
    <dgm:cxn modelId="{BFE3E9DD-40B6-422E-B7FC-FAF8149AD166}" type="presParOf" srcId="{7A2F5B89-A40D-4408-BE40-AC9ACC48D51D}" destId="{3682F667-5657-46DC-B17A-CB7ACC2CB8A6}" srcOrd="3" destOrd="0" presId="urn:microsoft.com/office/officeart/2008/layout/VerticalCurvedList"/>
    <dgm:cxn modelId="{3ABB94C6-E93C-41BF-8931-B0A03A4894D4}" type="presParOf" srcId="{25906F6D-EA82-4043-9B1A-B802D16A2171}" destId="{4AB99609-AD88-48D1-A897-F70F6527AC2D}" srcOrd="1" destOrd="0" presId="urn:microsoft.com/office/officeart/2008/layout/VerticalCurvedList"/>
    <dgm:cxn modelId="{0C485EA8-7184-4FA9-BF5B-1B4CA4321062}" type="presParOf" srcId="{25906F6D-EA82-4043-9B1A-B802D16A2171}" destId="{6EEE6CD1-3B10-455A-9AD6-6CDBAA26553C}" srcOrd="2" destOrd="0" presId="urn:microsoft.com/office/officeart/2008/layout/VerticalCurvedList"/>
    <dgm:cxn modelId="{D678F8CF-F707-4098-A3D0-EFC7CFEA45BE}" type="presParOf" srcId="{6EEE6CD1-3B10-455A-9AD6-6CDBAA26553C}" destId="{8E605ACB-62B8-4770-A7FC-2C760CA92127}" srcOrd="0" destOrd="0" presId="urn:microsoft.com/office/officeart/2008/layout/VerticalCurvedList"/>
    <dgm:cxn modelId="{A51ED753-9A3A-4415-8B93-3C625603F149}" type="presParOf" srcId="{25906F6D-EA82-4043-9B1A-B802D16A2171}" destId="{7DAAA1E5-3F41-4634-91C5-8B63E5049BE6}" srcOrd="3" destOrd="0" presId="urn:microsoft.com/office/officeart/2008/layout/VerticalCurvedList"/>
    <dgm:cxn modelId="{383F993A-6AF6-4C52-A088-0CF400033710}" type="presParOf" srcId="{25906F6D-EA82-4043-9B1A-B802D16A2171}" destId="{AC88EBB1-0FDB-42B2-AFA7-348CB04120BC}" srcOrd="4" destOrd="0" presId="urn:microsoft.com/office/officeart/2008/layout/VerticalCurvedList"/>
    <dgm:cxn modelId="{A1906CE9-C8DD-4188-9540-996C8ACF89B2}" type="presParOf" srcId="{AC88EBB1-0FDB-42B2-AFA7-348CB04120BC}" destId="{641B143F-8B28-46D2-95FD-B9FFCCBB05FA}" srcOrd="0" destOrd="0" presId="urn:microsoft.com/office/officeart/2008/layout/VerticalCurvedList"/>
    <dgm:cxn modelId="{FBC7BBCD-ED35-401F-A63F-536450D588A3}" type="presParOf" srcId="{25906F6D-EA82-4043-9B1A-B802D16A2171}" destId="{D9013559-4ED2-43F3-9119-F5DBCACD8B4B}" srcOrd="5" destOrd="0" presId="urn:microsoft.com/office/officeart/2008/layout/VerticalCurvedList"/>
    <dgm:cxn modelId="{554BFFD8-2C0F-4708-AD82-845E61E86A82}" type="presParOf" srcId="{25906F6D-EA82-4043-9B1A-B802D16A2171}" destId="{89B8E0CE-5B08-4037-9288-11167ACF94B6}" srcOrd="6" destOrd="0" presId="urn:microsoft.com/office/officeart/2008/layout/VerticalCurvedList"/>
    <dgm:cxn modelId="{0F6DF07B-EC1E-456E-BE36-6AD37D064B7C}" type="presParOf" srcId="{89B8E0CE-5B08-4037-9288-11167ACF94B6}" destId="{C2BA942D-934E-4E4E-ACE1-36D3A60BD25C}" srcOrd="0" destOrd="0" presId="urn:microsoft.com/office/officeart/2008/layout/VerticalCurvedList"/>
    <dgm:cxn modelId="{0071F32B-4506-4C5D-A465-782951C872BF}" type="presParOf" srcId="{25906F6D-EA82-4043-9B1A-B802D16A2171}" destId="{B48A9ED4-214A-4E25-9AF0-549B8DCF0AF2}" srcOrd="7" destOrd="0" presId="urn:microsoft.com/office/officeart/2008/layout/VerticalCurvedList"/>
    <dgm:cxn modelId="{CF23E9D8-1B8A-4EDB-82BA-0C282BEBCF60}" type="presParOf" srcId="{25906F6D-EA82-4043-9B1A-B802D16A2171}" destId="{C58C9BB8-9229-4DBC-825B-1282ED8B66B5}" srcOrd="8" destOrd="0" presId="urn:microsoft.com/office/officeart/2008/layout/VerticalCurvedList"/>
    <dgm:cxn modelId="{BD06DF57-5AB3-46F3-A60D-2DA4C855687E}" type="presParOf" srcId="{C58C9BB8-9229-4DBC-825B-1282ED8B66B5}" destId="{15BE38B5-E29E-41C5-833B-E0122514817A}" srcOrd="0" destOrd="0" presId="urn:microsoft.com/office/officeart/2008/layout/VerticalCurvedList"/>
    <dgm:cxn modelId="{CF3DE3D9-8408-4480-A94B-35C6B34B3813}" type="presParOf" srcId="{25906F6D-EA82-4043-9B1A-B802D16A2171}" destId="{96E52F02-90E7-4367-ABBF-CE96BEB65A44}" srcOrd="9" destOrd="0" presId="urn:microsoft.com/office/officeart/2008/layout/VerticalCurvedList"/>
    <dgm:cxn modelId="{9021E84C-4383-4318-9E8C-CC8D5E61124B}" type="presParOf" srcId="{25906F6D-EA82-4043-9B1A-B802D16A2171}" destId="{DB0FA9B6-8F5E-437E-B181-FA10A4B360EF}" srcOrd="10" destOrd="0" presId="urn:microsoft.com/office/officeart/2008/layout/VerticalCurvedList"/>
    <dgm:cxn modelId="{AD4006A1-1740-4B7F-AEFC-9B9300456B92}" type="presParOf" srcId="{DB0FA9B6-8F5E-437E-B181-FA10A4B360EF}" destId="{463B2B9A-CD4C-4D34-A065-1AE0A48E1B8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48CA9A-3BC6-4EAD-A253-725F239CD41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58A0D4-9E5B-437C-A6EA-5712B7BCC9D2}">
      <dgm:prSet phldrT="[Text]"/>
      <dgm:spPr/>
      <dgm:t>
        <a:bodyPr/>
        <a:lstStyle/>
        <a:p>
          <a:r>
            <a:rPr lang="en-US" dirty="0" smtClean="0"/>
            <a:t>Canvas Career Launch</a:t>
          </a:r>
          <a:endParaRPr lang="en-US" dirty="0"/>
        </a:p>
      </dgm:t>
    </dgm:pt>
    <dgm:pt modelId="{B61B0CDB-F321-4564-8F3B-14042B3E84A2}" type="parTrans" cxnId="{1FD38481-F771-42B1-AABE-FC264ED663EA}">
      <dgm:prSet/>
      <dgm:spPr/>
      <dgm:t>
        <a:bodyPr/>
        <a:lstStyle/>
        <a:p>
          <a:endParaRPr lang="en-US"/>
        </a:p>
      </dgm:t>
    </dgm:pt>
    <dgm:pt modelId="{A62A6CCB-92B2-4CDC-B5D9-63C23C542CBA}" type="sibTrans" cxnId="{1FD38481-F771-42B1-AABE-FC264ED663EA}">
      <dgm:prSet/>
      <dgm:spPr/>
      <dgm:t>
        <a:bodyPr/>
        <a:lstStyle/>
        <a:p>
          <a:endParaRPr lang="en-US"/>
        </a:p>
      </dgm:t>
    </dgm:pt>
    <dgm:pt modelId="{F8F49C91-8DA5-40F9-822C-5A1B63425F2C}">
      <dgm:prSet phldrT="[Text]"/>
      <dgm:spPr/>
      <dgm:t>
        <a:bodyPr/>
        <a:lstStyle/>
        <a:p>
          <a:r>
            <a:rPr lang="en-US" dirty="0" smtClean="0"/>
            <a:t>Business Communication Center</a:t>
          </a:r>
          <a:endParaRPr lang="en-US" dirty="0"/>
        </a:p>
      </dgm:t>
    </dgm:pt>
    <dgm:pt modelId="{D1E28FA4-77B6-4B84-BD04-6A8C6F43AEA7}" type="parTrans" cxnId="{3812DFBF-AC53-4CBF-A06E-1BA34F7C3CFB}">
      <dgm:prSet/>
      <dgm:spPr/>
      <dgm:t>
        <a:bodyPr/>
        <a:lstStyle/>
        <a:p>
          <a:endParaRPr lang="en-US"/>
        </a:p>
      </dgm:t>
    </dgm:pt>
    <dgm:pt modelId="{1E324905-ADB9-4FC6-88B1-31432AF7A198}" type="sibTrans" cxnId="{3812DFBF-AC53-4CBF-A06E-1BA34F7C3CFB}">
      <dgm:prSet/>
      <dgm:spPr/>
      <dgm:t>
        <a:bodyPr/>
        <a:lstStyle/>
        <a:p>
          <a:endParaRPr lang="en-US"/>
        </a:p>
      </dgm:t>
    </dgm:pt>
    <dgm:pt modelId="{88AA303A-49C8-49EF-823C-C191CE88FDB9}">
      <dgm:prSet phldrT="[Text]"/>
      <dgm:spPr/>
      <dgm:t>
        <a:bodyPr/>
        <a:lstStyle/>
        <a:p>
          <a:r>
            <a:rPr lang="en-US" dirty="0" smtClean="0"/>
            <a:t>Career Mentor</a:t>
          </a:r>
        </a:p>
      </dgm:t>
    </dgm:pt>
    <dgm:pt modelId="{642879BE-287A-484A-B8C9-D2AC0BC530A3}" type="parTrans" cxnId="{908834E9-2270-4D2A-92CF-8AC85A45D867}">
      <dgm:prSet/>
      <dgm:spPr/>
      <dgm:t>
        <a:bodyPr/>
        <a:lstStyle/>
        <a:p>
          <a:endParaRPr lang="en-US"/>
        </a:p>
      </dgm:t>
    </dgm:pt>
    <dgm:pt modelId="{EAD3A9FD-1A11-4DBD-9472-BFD3EABA38D2}" type="sibTrans" cxnId="{908834E9-2270-4D2A-92CF-8AC85A45D867}">
      <dgm:prSet/>
      <dgm:spPr/>
      <dgm:t>
        <a:bodyPr/>
        <a:lstStyle/>
        <a:p>
          <a:endParaRPr lang="en-US"/>
        </a:p>
      </dgm:t>
    </dgm:pt>
    <dgm:pt modelId="{03B8F7EE-DBC1-4FFA-A466-B049A198F26D}">
      <dgm:prSet phldrT="[Text]"/>
      <dgm:spPr/>
      <dgm:t>
        <a:bodyPr/>
        <a:lstStyle/>
        <a:p>
          <a:r>
            <a:rPr lang="en-US" dirty="0" smtClean="0"/>
            <a:t>Peer review</a:t>
          </a:r>
        </a:p>
      </dgm:t>
    </dgm:pt>
    <dgm:pt modelId="{7E3E16E4-CB1A-44B2-9C65-AFFA8861A48B}" type="parTrans" cxnId="{F7E8E228-D977-405C-A4FF-A436ED73D669}">
      <dgm:prSet/>
      <dgm:spPr/>
      <dgm:t>
        <a:bodyPr/>
        <a:lstStyle/>
        <a:p>
          <a:endParaRPr lang="en-US"/>
        </a:p>
      </dgm:t>
    </dgm:pt>
    <dgm:pt modelId="{BBCFFC33-F6B4-4248-A27B-F457E49E1EAF}" type="sibTrans" cxnId="{F7E8E228-D977-405C-A4FF-A436ED73D669}">
      <dgm:prSet/>
      <dgm:spPr/>
      <dgm:t>
        <a:bodyPr/>
        <a:lstStyle/>
        <a:p>
          <a:endParaRPr lang="en-US"/>
        </a:p>
      </dgm:t>
    </dgm:pt>
    <dgm:pt modelId="{A6BD2C26-A4F6-463A-B574-574C2808B15F}">
      <dgm:prSet phldrT="[Text]"/>
      <dgm:spPr/>
      <dgm:t>
        <a:bodyPr/>
        <a:lstStyle/>
        <a:p>
          <a:r>
            <a:rPr lang="en-US" dirty="0" smtClean="0"/>
            <a:t>Career Management Center AD</a:t>
          </a:r>
        </a:p>
      </dgm:t>
    </dgm:pt>
    <dgm:pt modelId="{6EE8BC3E-67AE-4D5C-BCD0-D4B6AC2F1D78}" type="parTrans" cxnId="{C2689A22-9DB5-4263-BD20-5E15240049A0}">
      <dgm:prSet/>
      <dgm:spPr/>
      <dgm:t>
        <a:bodyPr/>
        <a:lstStyle/>
        <a:p>
          <a:endParaRPr lang="en-US"/>
        </a:p>
      </dgm:t>
    </dgm:pt>
    <dgm:pt modelId="{17E64350-53CB-4078-B3E1-D65CCB161BD3}" type="sibTrans" cxnId="{C2689A22-9DB5-4263-BD20-5E15240049A0}">
      <dgm:prSet/>
      <dgm:spPr/>
      <dgm:t>
        <a:bodyPr/>
        <a:lstStyle/>
        <a:p>
          <a:endParaRPr lang="en-US"/>
        </a:p>
      </dgm:t>
    </dgm:pt>
    <dgm:pt modelId="{0CED1346-BEB0-4BF9-807C-9C86A3EBB9AB}" type="pres">
      <dgm:prSet presAssocID="{B948CA9A-3BC6-4EAD-A253-725F239CD41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753311-121D-4F94-A6D2-F5B8387BE050}" type="pres">
      <dgm:prSet presAssocID="{9F58A0D4-9E5B-437C-A6EA-5712B7BCC9D2}" presName="parentLin" presStyleCnt="0"/>
      <dgm:spPr/>
    </dgm:pt>
    <dgm:pt modelId="{75010DCC-0DA1-4E11-AC48-3EB8F67C497D}" type="pres">
      <dgm:prSet presAssocID="{9F58A0D4-9E5B-437C-A6EA-5712B7BCC9D2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87A5265B-AD55-430B-9256-03522C35087F}" type="pres">
      <dgm:prSet presAssocID="{9F58A0D4-9E5B-437C-A6EA-5712B7BCC9D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B249BD-40F1-4F03-A4F7-A17A4936E721}" type="pres">
      <dgm:prSet presAssocID="{9F58A0D4-9E5B-437C-A6EA-5712B7BCC9D2}" presName="negativeSpace" presStyleCnt="0"/>
      <dgm:spPr/>
    </dgm:pt>
    <dgm:pt modelId="{E4E85328-CB70-4F8D-9DD7-BFC95F714ECE}" type="pres">
      <dgm:prSet presAssocID="{9F58A0D4-9E5B-437C-A6EA-5712B7BCC9D2}" presName="childText" presStyleLbl="conFgAcc1" presStyleIdx="0" presStyleCnt="5">
        <dgm:presLayoutVars>
          <dgm:bulletEnabled val="1"/>
        </dgm:presLayoutVars>
      </dgm:prSet>
      <dgm:spPr/>
    </dgm:pt>
    <dgm:pt modelId="{5970F507-598A-42B9-887B-09F0101CCFA6}" type="pres">
      <dgm:prSet presAssocID="{A62A6CCB-92B2-4CDC-B5D9-63C23C542CBA}" presName="spaceBetweenRectangles" presStyleCnt="0"/>
      <dgm:spPr/>
    </dgm:pt>
    <dgm:pt modelId="{C90F673D-5812-4D19-93F9-826F4C472D76}" type="pres">
      <dgm:prSet presAssocID="{F8F49C91-8DA5-40F9-822C-5A1B63425F2C}" presName="parentLin" presStyleCnt="0"/>
      <dgm:spPr/>
    </dgm:pt>
    <dgm:pt modelId="{359DC637-B225-494F-BDBD-0776114D23E2}" type="pres">
      <dgm:prSet presAssocID="{F8F49C91-8DA5-40F9-822C-5A1B63425F2C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862F049C-7E04-409A-A05F-502ADE0D1006}" type="pres">
      <dgm:prSet presAssocID="{F8F49C91-8DA5-40F9-822C-5A1B63425F2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2F6596-0522-426F-9BCB-C604789C203D}" type="pres">
      <dgm:prSet presAssocID="{F8F49C91-8DA5-40F9-822C-5A1B63425F2C}" presName="negativeSpace" presStyleCnt="0"/>
      <dgm:spPr/>
    </dgm:pt>
    <dgm:pt modelId="{1983C0CB-DCAD-476C-90C6-DE9A7868D950}" type="pres">
      <dgm:prSet presAssocID="{F8F49C91-8DA5-40F9-822C-5A1B63425F2C}" presName="childText" presStyleLbl="conFgAcc1" presStyleIdx="1" presStyleCnt="5">
        <dgm:presLayoutVars>
          <dgm:bulletEnabled val="1"/>
        </dgm:presLayoutVars>
      </dgm:prSet>
      <dgm:spPr/>
    </dgm:pt>
    <dgm:pt modelId="{560069DE-41A6-4840-A414-86525F2DF38C}" type="pres">
      <dgm:prSet presAssocID="{1E324905-ADB9-4FC6-88B1-31432AF7A198}" presName="spaceBetweenRectangles" presStyleCnt="0"/>
      <dgm:spPr/>
    </dgm:pt>
    <dgm:pt modelId="{89CC4391-45A7-40BF-B5BB-26C35F39D8B2}" type="pres">
      <dgm:prSet presAssocID="{88AA303A-49C8-49EF-823C-C191CE88FDB9}" presName="parentLin" presStyleCnt="0"/>
      <dgm:spPr/>
    </dgm:pt>
    <dgm:pt modelId="{949D7514-86B7-415D-9AB7-93B2692B015B}" type="pres">
      <dgm:prSet presAssocID="{88AA303A-49C8-49EF-823C-C191CE88FDB9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231B8ED4-CA09-4F68-8172-8250CA586FA1}" type="pres">
      <dgm:prSet presAssocID="{88AA303A-49C8-49EF-823C-C191CE88FDB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8A368B-D09F-41BB-A68E-9471D67AC4BF}" type="pres">
      <dgm:prSet presAssocID="{88AA303A-49C8-49EF-823C-C191CE88FDB9}" presName="negativeSpace" presStyleCnt="0"/>
      <dgm:spPr/>
    </dgm:pt>
    <dgm:pt modelId="{C6432DA8-6239-4D15-A9B3-B20232F64C2B}" type="pres">
      <dgm:prSet presAssocID="{88AA303A-49C8-49EF-823C-C191CE88FDB9}" presName="childText" presStyleLbl="conFgAcc1" presStyleIdx="2" presStyleCnt="5">
        <dgm:presLayoutVars>
          <dgm:bulletEnabled val="1"/>
        </dgm:presLayoutVars>
      </dgm:prSet>
      <dgm:spPr/>
    </dgm:pt>
    <dgm:pt modelId="{398972EA-6D74-4AEE-98C6-6EBCB0A08F26}" type="pres">
      <dgm:prSet presAssocID="{EAD3A9FD-1A11-4DBD-9472-BFD3EABA38D2}" presName="spaceBetweenRectangles" presStyleCnt="0"/>
      <dgm:spPr/>
    </dgm:pt>
    <dgm:pt modelId="{6C4D5FB6-0524-486C-BBF8-0C0E23F23F79}" type="pres">
      <dgm:prSet presAssocID="{03B8F7EE-DBC1-4FFA-A466-B049A198F26D}" presName="parentLin" presStyleCnt="0"/>
      <dgm:spPr/>
    </dgm:pt>
    <dgm:pt modelId="{DCA369A5-13C0-4FDD-8A04-477BF21C1D07}" type="pres">
      <dgm:prSet presAssocID="{03B8F7EE-DBC1-4FFA-A466-B049A198F26D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B4987022-2C1E-4C67-8A72-E0B1097CC584}" type="pres">
      <dgm:prSet presAssocID="{03B8F7EE-DBC1-4FFA-A466-B049A198F26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547C7B-6B8F-41AF-99AF-A2B661645C27}" type="pres">
      <dgm:prSet presAssocID="{03B8F7EE-DBC1-4FFA-A466-B049A198F26D}" presName="negativeSpace" presStyleCnt="0"/>
      <dgm:spPr/>
    </dgm:pt>
    <dgm:pt modelId="{D033B2ED-C574-4E1F-B585-F744F6E27E11}" type="pres">
      <dgm:prSet presAssocID="{03B8F7EE-DBC1-4FFA-A466-B049A198F26D}" presName="childText" presStyleLbl="conFgAcc1" presStyleIdx="3" presStyleCnt="5">
        <dgm:presLayoutVars>
          <dgm:bulletEnabled val="1"/>
        </dgm:presLayoutVars>
      </dgm:prSet>
      <dgm:spPr/>
    </dgm:pt>
    <dgm:pt modelId="{6BEBC300-89C8-407E-BE66-142AAE1DE34E}" type="pres">
      <dgm:prSet presAssocID="{BBCFFC33-F6B4-4248-A27B-F457E49E1EAF}" presName="spaceBetweenRectangles" presStyleCnt="0"/>
      <dgm:spPr/>
    </dgm:pt>
    <dgm:pt modelId="{8AD89B29-B823-4946-89BF-3ACA7F3836E1}" type="pres">
      <dgm:prSet presAssocID="{A6BD2C26-A4F6-463A-B574-574C2808B15F}" presName="parentLin" presStyleCnt="0"/>
      <dgm:spPr/>
    </dgm:pt>
    <dgm:pt modelId="{3E0ED0E7-431F-49E0-8CD2-5B52F110614B}" type="pres">
      <dgm:prSet presAssocID="{A6BD2C26-A4F6-463A-B574-574C2808B15F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86F9C481-5EA6-4B4D-A50F-602D88349617}" type="pres">
      <dgm:prSet presAssocID="{A6BD2C26-A4F6-463A-B574-574C2808B15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01DF9C-57F1-41A1-A392-7319FEC1B6B7}" type="pres">
      <dgm:prSet presAssocID="{A6BD2C26-A4F6-463A-B574-574C2808B15F}" presName="negativeSpace" presStyleCnt="0"/>
      <dgm:spPr/>
    </dgm:pt>
    <dgm:pt modelId="{4F75065B-47AA-476E-96E3-67C04BE1E2E7}" type="pres">
      <dgm:prSet presAssocID="{A6BD2C26-A4F6-463A-B574-574C2808B15F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D48C67A-D5DE-465B-85AF-9F6616B110FE}" type="presOf" srcId="{88AA303A-49C8-49EF-823C-C191CE88FDB9}" destId="{231B8ED4-CA09-4F68-8172-8250CA586FA1}" srcOrd="1" destOrd="0" presId="urn:microsoft.com/office/officeart/2005/8/layout/list1"/>
    <dgm:cxn modelId="{1FD38481-F771-42B1-AABE-FC264ED663EA}" srcId="{B948CA9A-3BC6-4EAD-A253-725F239CD416}" destId="{9F58A0D4-9E5B-437C-A6EA-5712B7BCC9D2}" srcOrd="0" destOrd="0" parTransId="{B61B0CDB-F321-4564-8F3B-14042B3E84A2}" sibTransId="{A62A6CCB-92B2-4CDC-B5D9-63C23C542CBA}"/>
    <dgm:cxn modelId="{F7E8E228-D977-405C-A4FF-A436ED73D669}" srcId="{B948CA9A-3BC6-4EAD-A253-725F239CD416}" destId="{03B8F7EE-DBC1-4FFA-A466-B049A198F26D}" srcOrd="3" destOrd="0" parTransId="{7E3E16E4-CB1A-44B2-9C65-AFFA8861A48B}" sibTransId="{BBCFFC33-F6B4-4248-A27B-F457E49E1EAF}"/>
    <dgm:cxn modelId="{FDDEF5BE-D397-492D-BAEC-E0D4A4916192}" type="presOf" srcId="{F8F49C91-8DA5-40F9-822C-5A1B63425F2C}" destId="{862F049C-7E04-409A-A05F-502ADE0D1006}" srcOrd="1" destOrd="0" presId="urn:microsoft.com/office/officeart/2005/8/layout/list1"/>
    <dgm:cxn modelId="{908834E9-2270-4D2A-92CF-8AC85A45D867}" srcId="{B948CA9A-3BC6-4EAD-A253-725F239CD416}" destId="{88AA303A-49C8-49EF-823C-C191CE88FDB9}" srcOrd="2" destOrd="0" parTransId="{642879BE-287A-484A-B8C9-D2AC0BC530A3}" sibTransId="{EAD3A9FD-1A11-4DBD-9472-BFD3EABA38D2}"/>
    <dgm:cxn modelId="{3812DFBF-AC53-4CBF-A06E-1BA34F7C3CFB}" srcId="{B948CA9A-3BC6-4EAD-A253-725F239CD416}" destId="{F8F49C91-8DA5-40F9-822C-5A1B63425F2C}" srcOrd="1" destOrd="0" parTransId="{D1E28FA4-77B6-4B84-BD04-6A8C6F43AEA7}" sibTransId="{1E324905-ADB9-4FC6-88B1-31432AF7A198}"/>
    <dgm:cxn modelId="{37F452F5-7FE6-44F0-9F4F-4720D8F72C18}" type="presOf" srcId="{B948CA9A-3BC6-4EAD-A253-725F239CD416}" destId="{0CED1346-BEB0-4BF9-807C-9C86A3EBB9AB}" srcOrd="0" destOrd="0" presId="urn:microsoft.com/office/officeart/2005/8/layout/list1"/>
    <dgm:cxn modelId="{4F167E74-B2E1-4108-A8AF-02543B93961E}" type="presOf" srcId="{88AA303A-49C8-49EF-823C-C191CE88FDB9}" destId="{949D7514-86B7-415D-9AB7-93B2692B015B}" srcOrd="0" destOrd="0" presId="urn:microsoft.com/office/officeart/2005/8/layout/list1"/>
    <dgm:cxn modelId="{797BC431-DA91-4DEF-872B-5D9B4B0EBCA2}" type="presOf" srcId="{F8F49C91-8DA5-40F9-822C-5A1B63425F2C}" destId="{359DC637-B225-494F-BDBD-0776114D23E2}" srcOrd="0" destOrd="0" presId="urn:microsoft.com/office/officeart/2005/8/layout/list1"/>
    <dgm:cxn modelId="{C2689A22-9DB5-4263-BD20-5E15240049A0}" srcId="{B948CA9A-3BC6-4EAD-A253-725F239CD416}" destId="{A6BD2C26-A4F6-463A-B574-574C2808B15F}" srcOrd="4" destOrd="0" parTransId="{6EE8BC3E-67AE-4D5C-BCD0-D4B6AC2F1D78}" sibTransId="{17E64350-53CB-4078-B3E1-D65CCB161BD3}"/>
    <dgm:cxn modelId="{92C8C49E-8EF3-490F-B224-FA1FE25D8B7C}" type="presOf" srcId="{A6BD2C26-A4F6-463A-B574-574C2808B15F}" destId="{3E0ED0E7-431F-49E0-8CD2-5B52F110614B}" srcOrd="0" destOrd="0" presId="urn:microsoft.com/office/officeart/2005/8/layout/list1"/>
    <dgm:cxn modelId="{2D09620F-FD8F-4FEE-9186-8DC8C6D1719E}" type="presOf" srcId="{03B8F7EE-DBC1-4FFA-A466-B049A198F26D}" destId="{DCA369A5-13C0-4FDD-8A04-477BF21C1D07}" srcOrd="0" destOrd="0" presId="urn:microsoft.com/office/officeart/2005/8/layout/list1"/>
    <dgm:cxn modelId="{F5FCFFB7-C1D9-4553-AAB3-E8792AD5B2D1}" type="presOf" srcId="{9F58A0D4-9E5B-437C-A6EA-5712B7BCC9D2}" destId="{87A5265B-AD55-430B-9256-03522C35087F}" srcOrd="1" destOrd="0" presId="urn:microsoft.com/office/officeart/2005/8/layout/list1"/>
    <dgm:cxn modelId="{34D2D2F1-8F57-4B12-B3A1-4B7961642D8D}" type="presOf" srcId="{A6BD2C26-A4F6-463A-B574-574C2808B15F}" destId="{86F9C481-5EA6-4B4D-A50F-602D88349617}" srcOrd="1" destOrd="0" presId="urn:microsoft.com/office/officeart/2005/8/layout/list1"/>
    <dgm:cxn modelId="{2F66D9C8-3FBB-4243-958C-E43242CC5B8C}" type="presOf" srcId="{9F58A0D4-9E5B-437C-A6EA-5712B7BCC9D2}" destId="{75010DCC-0DA1-4E11-AC48-3EB8F67C497D}" srcOrd="0" destOrd="0" presId="urn:microsoft.com/office/officeart/2005/8/layout/list1"/>
    <dgm:cxn modelId="{CB626B9C-D04A-49BD-A392-C9B11365C107}" type="presOf" srcId="{03B8F7EE-DBC1-4FFA-A466-B049A198F26D}" destId="{B4987022-2C1E-4C67-8A72-E0B1097CC584}" srcOrd="1" destOrd="0" presId="urn:microsoft.com/office/officeart/2005/8/layout/list1"/>
    <dgm:cxn modelId="{E7D8CA0F-9A7F-481A-B16F-0AB2DBF837AC}" type="presParOf" srcId="{0CED1346-BEB0-4BF9-807C-9C86A3EBB9AB}" destId="{16753311-121D-4F94-A6D2-F5B8387BE050}" srcOrd="0" destOrd="0" presId="urn:microsoft.com/office/officeart/2005/8/layout/list1"/>
    <dgm:cxn modelId="{8747E1B0-6C01-435B-AF10-761D7EF25322}" type="presParOf" srcId="{16753311-121D-4F94-A6D2-F5B8387BE050}" destId="{75010DCC-0DA1-4E11-AC48-3EB8F67C497D}" srcOrd="0" destOrd="0" presId="urn:microsoft.com/office/officeart/2005/8/layout/list1"/>
    <dgm:cxn modelId="{5D66DF28-96AD-48B4-9B78-89C706BBDEEF}" type="presParOf" srcId="{16753311-121D-4F94-A6D2-F5B8387BE050}" destId="{87A5265B-AD55-430B-9256-03522C35087F}" srcOrd="1" destOrd="0" presId="urn:microsoft.com/office/officeart/2005/8/layout/list1"/>
    <dgm:cxn modelId="{4FB801DD-F901-4A4F-A4A9-A3981D3B734A}" type="presParOf" srcId="{0CED1346-BEB0-4BF9-807C-9C86A3EBB9AB}" destId="{C2B249BD-40F1-4F03-A4F7-A17A4936E721}" srcOrd="1" destOrd="0" presId="urn:microsoft.com/office/officeart/2005/8/layout/list1"/>
    <dgm:cxn modelId="{AA3574E8-97A2-4DB8-A66C-6E9CC28B355F}" type="presParOf" srcId="{0CED1346-BEB0-4BF9-807C-9C86A3EBB9AB}" destId="{E4E85328-CB70-4F8D-9DD7-BFC95F714ECE}" srcOrd="2" destOrd="0" presId="urn:microsoft.com/office/officeart/2005/8/layout/list1"/>
    <dgm:cxn modelId="{96037BE3-B19D-42BF-82EB-E59D920264C9}" type="presParOf" srcId="{0CED1346-BEB0-4BF9-807C-9C86A3EBB9AB}" destId="{5970F507-598A-42B9-887B-09F0101CCFA6}" srcOrd="3" destOrd="0" presId="urn:microsoft.com/office/officeart/2005/8/layout/list1"/>
    <dgm:cxn modelId="{06B933B8-A3AB-4966-A2EF-E4BF13CEF38D}" type="presParOf" srcId="{0CED1346-BEB0-4BF9-807C-9C86A3EBB9AB}" destId="{C90F673D-5812-4D19-93F9-826F4C472D76}" srcOrd="4" destOrd="0" presId="urn:microsoft.com/office/officeart/2005/8/layout/list1"/>
    <dgm:cxn modelId="{39DE5664-810E-4D35-A4C4-BA727A13ED6A}" type="presParOf" srcId="{C90F673D-5812-4D19-93F9-826F4C472D76}" destId="{359DC637-B225-494F-BDBD-0776114D23E2}" srcOrd="0" destOrd="0" presId="urn:microsoft.com/office/officeart/2005/8/layout/list1"/>
    <dgm:cxn modelId="{F0AA1A53-9330-45D7-9896-08BCB0F6E1E1}" type="presParOf" srcId="{C90F673D-5812-4D19-93F9-826F4C472D76}" destId="{862F049C-7E04-409A-A05F-502ADE0D1006}" srcOrd="1" destOrd="0" presId="urn:microsoft.com/office/officeart/2005/8/layout/list1"/>
    <dgm:cxn modelId="{17E0FE86-1A74-4E6B-88DC-36104B339F54}" type="presParOf" srcId="{0CED1346-BEB0-4BF9-807C-9C86A3EBB9AB}" destId="{0A2F6596-0522-426F-9BCB-C604789C203D}" srcOrd="5" destOrd="0" presId="urn:microsoft.com/office/officeart/2005/8/layout/list1"/>
    <dgm:cxn modelId="{ADF449A9-EF33-4DB6-8B9A-B21F04208CCB}" type="presParOf" srcId="{0CED1346-BEB0-4BF9-807C-9C86A3EBB9AB}" destId="{1983C0CB-DCAD-476C-90C6-DE9A7868D950}" srcOrd="6" destOrd="0" presId="urn:microsoft.com/office/officeart/2005/8/layout/list1"/>
    <dgm:cxn modelId="{A66CC8FD-6A78-43D4-973A-2221AF5C89BC}" type="presParOf" srcId="{0CED1346-BEB0-4BF9-807C-9C86A3EBB9AB}" destId="{560069DE-41A6-4840-A414-86525F2DF38C}" srcOrd="7" destOrd="0" presId="urn:microsoft.com/office/officeart/2005/8/layout/list1"/>
    <dgm:cxn modelId="{940ECA50-E714-43F3-9D7F-E1F8E0B914B9}" type="presParOf" srcId="{0CED1346-BEB0-4BF9-807C-9C86A3EBB9AB}" destId="{89CC4391-45A7-40BF-B5BB-26C35F39D8B2}" srcOrd="8" destOrd="0" presId="urn:microsoft.com/office/officeart/2005/8/layout/list1"/>
    <dgm:cxn modelId="{D818DB6E-68C1-4AB5-A351-E7EC12961A26}" type="presParOf" srcId="{89CC4391-45A7-40BF-B5BB-26C35F39D8B2}" destId="{949D7514-86B7-415D-9AB7-93B2692B015B}" srcOrd="0" destOrd="0" presId="urn:microsoft.com/office/officeart/2005/8/layout/list1"/>
    <dgm:cxn modelId="{FB5D8125-C73A-4063-AE22-0FC8FA174513}" type="presParOf" srcId="{89CC4391-45A7-40BF-B5BB-26C35F39D8B2}" destId="{231B8ED4-CA09-4F68-8172-8250CA586FA1}" srcOrd="1" destOrd="0" presId="urn:microsoft.com/office/officeart/2005/8/layout/list1"/>
    <dgm:cxn modelId="{F1C96C12-4E98-45AA-87F3-DD9135DB2C5B}" type="presParOf" srcId="{0CED1346-BEB0-4BF9-807C-9C86A3EBB9AB}" destId="{D18A368B-D09F-41BB-A68E-9471D67AC4BF}" srcOrd="9" destOrd="0" presId="urn:microsoft.com/office/officeart/2005/8/layout/list1"/>
    <dgm:cxn modelId="{FF914171-F09E-431C-95FF-988DB4CC800B}" type="presParOf" srcId="{0CED1346-BEB0-4BF9-807C-9C86A3EBB9AB}" destId="{C6432DA8-6239-4D15-A9B3-B20232F64C2B}" srcOrd="10" destOrd="0" presId="urn:microsoft.com/office/officeart/2005/8/layout/list1"/>
    <dgm:cxn modelId="{9F625AEA-87E4-42D5-A848-BD787EA16761}" type="presParOf" srcId="{0CED1346-BEB0-4BF9-807C-9C86A3EBB9AB}" destId="{398972EA-6D74-4AEE-98C6-6EBCB0A08F26}" srcOrd="11" destOrd="0" presId="urn:microsoft.com/office/officeart/2005/8/layout/list1"/>
    <dgm:cxn modelId="{8D823179-32B6-48E2-A829-C472DBE5A084}" type="presParOf" srcId="{0CED1346-BEB0-4BF9-807C-9C86A3EBB9AB}" destId="{6C4D5FB6-0524-486C-BBF8-0C0E23F23F79}" srcOrd="12" destOrd="0" presId="urn:microsoft.com/office/officeart/2005/8/layout/list1"/>
    <dgm:cxn modelId="{A56B1F87-F4AD-4BB4-9AA4-436FF8F321FB}" type="presParOf" srcId="{6C4D5FB6-0524-486C-BBF8-0C0E23F23F79}" destId="{DCA369A5-13C0-4FDD-8A04-477BF21C1D07}" srcOrd="0" destOrd="0" presId="urn:microsoft.com/office/officeart/2005/8/layout/list1"/>
    <dgm:cxn modelId="{D65F9E4C-8328-4183-993B-C0B9BB7B32D2}" type="presParOf" srcId="{6C4D5FB6-0524-486C-BBF8-0C0E23F23F79}" destId="{B4987022-2C1E-4C67-8A72-E0B1097CC584}" srcOrd="1" destOrd="0" presId="urn:microsoft.com/office/officeart/2005/8/layout/list1"/>
    <dgm:cxn modelId="{1150F89C-E9B1-4E6D-A451-9D44BE99681E}" type="presParOf" srcId="{0CED1346-BEB0-4BF9-807C-9C86A3EBB9AB}" destId="{53547C7B-6B8F-41AF-99AF-A2B661645C27}" srcOrd="13" destOrd="0" presId="urn:microsoft.com/office/officeart/2005/8/layout/list1"/>
    <dgm:cxn modelId="{9F09FEE8-83F8-4469-A3F7-5ADB0309EB54}" type="presParOf" srcId="{0CED1346-BEB0-4BF9-807C-9C86A3EBB9AB}" destId="{D033B2ED-C574-4E1F-B585-F744F6E27E11}" srcOrd="14" destOrd="0" presId="urn:microsoft.com/office/officeart/2005/8/layout/list1"/>
    <dgm:cxn modelId="{BDBB0A82-A6BA-494C-BC56-5D850A2B389B}" type="presParOf" srcId="{0CED1346-BEB0-4BF9-807C-9C86A3EBB9AB}" destId="{6BEBC300-89C8-407E-BE66-142AAE1DE34E}" srcOrd="15" destOrd="0" presId="urn:microsoft.com/office/officeart/2005/8/layout/list1"/>
    <dgm:cxn modelId="{9F5A9E38-915F-4F95-9871-5F805B235E99}" type="presParOf" srcId="{0CED1346-BEB0-4BF9-807C-9C86A3EBB9AB}" destId="{8AD89B29-B823-4946-89BF-3ACA7F3836E1}" srcOrd="16" destOrd="0" presId="urn:microsoft.com/office/officeart/2005/8/layout/list1"/>
    <dgm:cxn modelId="{CF2E1A7F-4F25-4934-831A-0844ECAA43ED}" type="presParOf" srcId="{8AD89B29-B823-4946-89BF-3ACA7F3836E1}" destId="{3E0ED0E7-431F-49E0-8CD2-5B52F110614B}" srcOrd="0" destOrd="0" presId="urn:microsoft.com/office/officeart/2005/8/layout/list1"/>
    <dgm:cxn modelId="{98309F28-BA37-454C-966E-6188033C5701}" type="presParOf" srcId="{8AD89B29-B823-4946-89BF-3ACA7F3836E1}" destId="{86F9C481-5EA6-4B4D-A50F-602D88349617}" srcOrd="1" destOrd="0" presId="urn:microsoft.com/office/officeart/2005/8/layout/list1"/>
    <dgm:cxn modelId="{C49D66F7-A7DC-4660-B3C0-903724BD01C4}" type="presParOf" srcId="{0CED1346-BEB0-4BF9-807C-9C86A3EBB9AB}" destId="{2201DF9C-57F1-41A1-A392-7319FEC1B6B7}" srcOrd="17" destOrd="0" presId="urn:microsoft.com/office/officeart/2005/8/layout/list1"/>
    <dgm:cxn modelId="{05E0098C-7E61-4958-B6E9-94FCC23A0D45}" type="presParOf" srcId="{0CED1346-BEB0-4BF9-807C-9C86A3EBB9AB}" destId="{4F75065B-47AA-476E-96E3-67C04BE1E2E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ABD91F-8E64-C341-AFB7-0AC413D7E007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903B8-55B2-5C46-9BAE-F843536CBD36}">
      <dsp:nvSpPr>
        <dsp:cNvPr id="0" name=""/>
        <dsp:cNvSpPr/>
      </dsp:nvSpPr>
      <dsp:spPr>
        <a:xfrm>
          <a:off x="328048" y="214010"/>
          <a:ext cx="5712764" cy="42785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961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Resume</a:t>
          </a:r>
          <a:endParaRPr lang="en-US" sz="2200" kern="1200" dirty="0"/>
        </a:p>
      </dsp:txBody>
      <dsp:txXfrm>
        <a:off x="328048" y="214010"/>
        <a:ext cx="5712764" cy="427857"/>
      </dsp:txXfrm>
    </dsp:sp>
    <dsp:sp modelId="{D9DE3556-37C5-D044-BED9-B025AD18E84C}">
      <dsp:nvSpPr>
        <dsp:cNvPr id="0" name=""/>
        <dsp:cNvSpPr/>
      </dsp:nvSpPr>
      <dsp:spPr>
        <a:xfrm>
          <a:off x="60637" y="160528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D750F2-F578-C648-9386-339F43711CC2}">
      <dsp:nvSpPr>
        <dsp:cNvPr id="0" name=""/>
        <dsp:cNvSpPr/>
      </dsp:nvSpPr>
      <dsp:spPr>
        <a:xfrm>
          <a:off x="679991" y="855715"/>
          <a:ext cx="5360822" cy="42785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961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Cover letter</a:t>
          </a:r>
          <a:endParaRPr lang="en-US" sz="2200" kern="1200" dirty="0"/>
        </a:p>
      </dsp:txBody>
      <dsp:txXfrm>
        <a:off x="679991" y="855715"/>
        <a:ext cx="5360822" cy="427857"/>
      </dsp:txXfrm>
    </dsp:sp>
    <dsp:sp modelId="{A90CA2EE-2773-6249-A825-A9C1D6A356DE}">
      <dsp:nvSpPr>
        <dsp:cNvPr id="0" name=""/>
        <dsp:cNvSpPr/>
      </dsp:nvSpPr>
      <dsp:spPr>
        <a:xfrm>
          <a:off x="412579" y="802233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2AEA33-5B6B-4142-9F81-6F6CD986114A}">
      <dsp:nvSpPr>
        <dsp:cNvPr id="0" name=""/>
        <dsp:cNvSpPr/>
      </dsp:nvSpPr>
      <dsp:spPr>
        <a:xfrm>
          <a:off x="840925" y="1497421"/>
          <a:ext cx="5199888" cy="42785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961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Email</a:t>
          </a:r>
          <a:endParaRPr lang="en-US" sz="2200" kern="1200" dirty="0"/>
        </a:p>
      </dsp:txBody>
      <dsp:txXfrm>
        <a:off x="840925" y="1497421"/>
        <a:ext cx="5199888" cy="427857"/>
      </dsp:txXfrm>
    </dsp:sp>
    <dsp:sp modelId="{74207DFB-1E14-2B48-AFDE-81A5DFC213A4}">
      <dsp:nvSpPr>
        <dsp:cNvPr id="0" name=""/>
        <dsp:cNvSpPr/>
      </dsp:nvSpPr>
      <dsp:spPr>
        <a:xfrm>
          <a:off x="573514" y="1443939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E4DA61-B4F9-754D-A604-D5C5DD769441}">
      <dsp:nvSpPr>
        <dsp:cNvPr id="0" name=""/>
        <dsp:cNvSpPr/>
      </dsp:nvSpPr>
      <dsp:spPr>
        <a:xfrm>
          <a:off x="840925" y="2138720"/>
          <a:ext cx="5199888" cy="42785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961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Networking email</a:t>
          </a:r>
          <a:endParaRPr lang="en-US" sz="2200" kern="1200" dirty="0"/>
        </a:p>
      </dsp:txBody>
      <dsp:txXfrm>
        <a:off x="840925" y="2138720"/>
        <a:ext cx="5199888" cy="427857"/>
      </dsp:txXfrm>
    </dsp:sp>
    <dsp:sp modelId="{0DD47ACB-3F42-5A4D-94C4-344A741A0495}">
      <dsp:nvSpPr>
        <dsp:cNvPr id="0" name=""/>
        <dsp:cNvSpPr/>
      </dsp:nvSpPr>
      <dsp:spPr>
        <a:xfrm>
          <a:off x="573514" y="2085238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F37A7B-BF86-7047-AE83-C0F2890F5372}">
      <dsp:nvSpPr>
        <dsp:cNvPr id="0" name=""/>
        <dsp:cNvSpPr/>
      </dsp:nvSpPr>
      <dsp:spPr>
        <a:xfrm>
          <a:off x="679991" y="2780426"/>
          <a:ext cx="5360822" cy="42785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961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LinkedIn invitations</a:t>
          </a:r>
          <a:endParaRPr lang="en-US" sz="2200" kern="1200" dirty="0"/>
        </a:p>
      </dsp:txBody>
      <dsp:txXfrm>
        <a:off x="679991" y="2780426"/>
        <a:ext cx="5360822" cy="427857"/>
      </dsp:txXfrm>
    </dsp:sp>
    <dsp:sp modelId="{1227287F-2DCF-6E42-8577-75A803805E76}">
      <dsp:nvSpPr>
        <dsp:cNvPr id="0" name=""/>
        <dsp:cNvSpPr/>
      </dsp:nvSpPr>
      <dsp:spPr>
        <a:xfrm>
          <a:off x="412579" y="2726944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50BE11-EB25-014C-8E67-F28FB1020665}">
      <dsp:nvSpPr>
        <dsp:cNvPr id="0" name=""/>
        <dsp:cNvSpPr/>
      </dsp:nvSpPr>
      <dsp:spPr>
        <a:xfrm>
          <a:off x="328048" y="3422131"/>
          <a:ext cx="5712764" cy="42785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961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Thank you notes</a:t>
          </a:r>
          <a:endParaRPr lang="en-US" sz="2200" kern="1200" dirty="0"/>
        </a:p>
      </dsp:txBody>
      <dsp:txXfrm>
        <a:off x="328048" y="3422131"/>
        <a:ext cx="5712764" cy="427857"/>
      </dsp:txXfrm>
    </dsp:sp>
    <dsp:sp modelId="{D53D6810-EA66-974A-88F2-0C18B1F5FC04}">
      <dsp:nvSpPr>
        <dsp:cNvPr id="0" name=""/>
        <dsp:cNvSpPr/>
      </dsp:nvSpPr>
      <dsp:spPr>
        <a:xfrm>
          <a:off x="60637" y="3368649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A73BC-473E-4185-BE4D-8911FB751053}">
      <dsp:nvSpPr>
        <dsp:cNvPr id="0" name=""/>
        <dsp:cNvSpPr/>
      </dsp:nvSpPr>
      <dsp:spPr>
        <a:xfrm>
          <a:off x="1358" y="14813"/>
          <a:ext cx="2726503" cy="10906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Skills</a:t>
          </a:r>
          <a:endParaRPr lang="en-US" sz="2800" kern="1200" dirty="0"/>
        </a:p>
      </dsp:txBody>
      <dsp:txXfrm>
        <a:off x="546659" y="14813"/>
        <a:ext cx="1635902" cy="1090601"/>
      </dsp:txXfrm>
    </dsp:sp>
    <dsp:sp modelId="{8401F180-D3E6-4D48-9DA0-6224E6A75DF7}">
      <dsp:nvSpPr>
        <dsp:cNvPr id="0" name=""/>
        <dsp:cNvSpPr/>
      </dsp:nvSpPr>
      <dsp:spPr>
        <a:xfrm>
          <a:off x="2373416" y="107514"/>
          <a:ext cx="2262997" cy="90519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How yours fit</a:t>
          </a:r>
          <a:endParaRPr lang="en-US" sz="2900" kern="1200" dirty="0"/>
        </a:p>
      </dsp:txBody>
      <dsp:txXfrm>
        <a:off x="2826016" y="107514"/>
        <a:ext cx="1357798" cy="905199"/>
      </dsp:txXfrm>
    </dsp:sp>
    <dsp:sp modelId="{C9AF42CF-3450-4076-A122-B91533C201AB}">
      <dsp:nvSpPr>
        <dsp:cNvPr id="0" name=""/>
        <dsp:cNvSpPr/>
      </dsp:nvSpPr>
      <dsp:spPr>
        <a:xfrm>
          <a:off x="1358" y="1258099"/>
          <a:ext cx="2726503" cy="10906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Experience</a:t>
          </a:r>
          <a:endParaRPr lang="en-US" sz="2800" kern="1200" dirty="0"/>
        </a:p>
      </dsp:txBody>
      <dsp:txXfrm>
        <a:off x="546659" y="1258099"/>
        <a:ext cx="1635902" cy="1090601"/>
      </dsp:txXfrm>
    </dsp:sp>
    <dsp:sp modelId="{159FFD8C-4AE5-4EE7-AAF8-4F3690833E41}">
      <dsp:nvSpPr>
        <dsp:cNvPr id="0" name=""/>
        <dsp:cNvSpPr/>
      </dsp:nvSpPr>
      <dsp:spPr>
        <a:xfrm>
          <a:off x="2373416" y="1350800"/>
          <a:ext cx="2262997" cy="90519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How it relates</a:t>
          </a:r>
          <a:endParaRPr lang="en-US" sz="2900" kern="1200" dirty="0"/>
        </a:p>
      </dsp:txBody>
      <dsp:txXfrm>
        <a:off x="2826016" y="1350800"/>
        <a:ext cx="1357798" cy="905199"/>
      </dsp:txXfrm>
    </dsp:sp>
    <dsp:sp modelId="{A0C69C6E-A35E-4055-A02E-79D7CB5D6CA3}">
      <dsp:nvSpPr>
        <dsp:cNvPr id="0" name=""/>
        <dsp:cNvSpPr/>
      </dsp:nvSpPr>
      <dsp:spPr>
        <a:xfrm>
          <a:off x="1358" y="2501384"/>
          <a:ext cx="2726503" cy="10906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Abilities</a:t>
          </a:r>
          <a:endParaRPr lang="en-US" sz="2800" kern="1200" dirty="0"/>
        </a:p>
      </dsp:txBody>
      <dsp:txXfrm>
        <a:off x="546659" y="2501384"/>
        <a:ext cx="1635902" cy="1090601"/>
      </dsp:txXfrm>
    </dsp:sp>
    <dsp:sp modelId="{B68B6E80-4A9F-4D84-ACC3-0501AD781106}">
      <dsp:nvSpPr>
        <dsp:cNvPr id="0" name=""/>
        <dsp:cNvSpPr/>
      </dsp:nvSpPr>
      <dsp:spPr>
        <a:xfrm>
          <a:off x="2373416" y="2594085"/>
          <a:ext cx="2262997" cy="90519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Make an impact</a:t>
          </a:r>
          <a:endParaRPr lang="en-US" sz="2900" kern="1200" dirty="0"/>
        </a:p>
      </dsp:txBody>
      <dsp:txXfrm>
        <a:off x="2826016" y="2594085"/>
        <a:ext cx="1357798" cy="9051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274E2A-95D0-476B-ACC9-EA0AD6D22825}">
      <dsp:nvSpPr>
        <dsp:cNvPr id="0" name=""/>
        <dsp:cNvSpPr/>
      </dsp:nvSpPr>
      <dsp:spPr>
        <a:xfrm>
          <a:off x="-4934288" y="-756089"/>
          <a:ext cx="5876655" cy="5876655"/>
        </a:xfrm>
        <a:prstGeom prst="blockArc">
          <a:avLst>
            <a:gd name="adj1" fmla="val 18900000"/>
            <a:gd name="adj2" fmla="val 2700000"/>
            <a:gd name="adj3" fmla="val 36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B99609-AD88-48D1-A897-F70F6527AC2D}">
      <dsp:nvSpPr>
        <dsp:cNvPr id="0" name=""/>
        <dsp:cNvSpPr/>
      </dsp:nvSpPr>
      <dsp:spPr>
        <a:xfrm>
          <a:off x="412304" y="272692"/>
          <a:ext cx="5466429" cy="5457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176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Is the company name correct?</a:t>
          </a:r>
          <a:endParaRPr lang="en-US" sz="2100" kern="1200" dirty="0"/>
        </a:p>
      </dsp:txBody>
      <dsp:txXfrm>
        <a:off x="412304" y="272692"/>
        <a:ext cx="5466429" cy="545734"/>
      </dsp:txXfrm>
    </dsp:sp>
    <dsp:sp modelId="{8E605ACB-62B8-4770-A7FC-2C760CA92127}">
      <dsp:nvSpPr>
        <dsp:cNvPr id="0" name=""/>
        <dsp:cNvSpPr/>
      </dsp:nvSpPr>
      <dsp:spPr>
        <a:xfrm>
          <a:off x="71220" y="204475"/>
          <a:ext cx="682167" cy="6821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AAA1E5-3F41-4634-91C5-8B63E5049BE6}">
      <dsp:nvSpPr>
        <dsp:cNvPr id="0" name=""/>
        <dsp:cNvSpPr/>
      </dsp:nvSpPr>
      <dsp:spPr>
        <a:xfrm>
          <a:off x="803361" y="1091031"/>
          <a:ext cx="5075372" cy="5457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176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Are the contact names spelled correctly?</a:t>
          </a:r>
        </a:p>
      </dsp:txBody>
      <dsp:txXfrm>
        <a:off x="803361" y="1091031"/>
        <a:ext cx="5075372" cy="545734"/>
      </dsp:txXfrm>
    </dsp:sp>
    <dsp:sp modelId="{641B143F-8B28-46D2-95FD-B9FFCCBB05FA}">
      <dsp:nvSpPr>
        <dsp:cNvPr id="0" name=""/>
        <dsp:cNvSpPr/>
      </dsp:nvSpPr>
      <dsp:spPr>
        <a:xfrm>
          <a:off x="462277" y="1022814"/>
          <a:ext cx="682167" cy="6821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013559-4ED2-43F3-9119-F5DBCACD8B4B}">
      <dsp:nvSpPr>
        <dsp:cNvPr id="0" name=""/>
        <dsp:cNvSpPr/>
      </dsp:nvSpPr>
      <dsp:spPr>
        <a:xfrm>
          <a:off x="923384" y="1909370"/>
          <a:ext cx="4955349" cy="5457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176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Is the grammar perfect?</a:t>
          </a:r>
        </a:p>
      </dsp:txBody>
      <dsp:txXfrm>
        <a:off x="923384" y="1909370"/>
        <a:ext cx="4955349" cy="545734"/>
      </dsp:txXfrm>
    </dsp:sp>
    <dsp:sp modelId="{C2BA942D-934E-4E4E-ACE1-36D3A60BD25C}">
      <dsp:nvSpPr>
        <dsp:cNvPr id="0" name=""/>
        <dsp:cNvSpPr/>
      </dsp:nvSpPr>
      <dsp:spPr>
        <a:xfrm>
          <a:off x="582300" y="1841154"/>
          <a:ext cx="682167" cy="6821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8A9ED4-214A-4E25-9AF0-549B8DCF0AF2}">
      <dsp:nvSpPr>
        <dsp:cNvPr id="0" name=""/>
        <dsp:cNvSpPr/>
      </dsp:nvSpPr>
      <dsp:spPr>
        <a:xfrm>
          <a:off x="803361" y="2727710"/>
          <a:ext cx="5075372" cy="5457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176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Are there any typos?</a:t>
          </a:r>
        </a:p>
      </dsp:txBody>
      <dsp:txXfrm>
        <a:off x="803361" y="2727710"/>
        <a:ext cx="5075372" cy="545734"/>
      </dsp:txXfrm>
    </dsp:sp>
    <dsp:sp modelId="{15BE38B5-E29E-41C5-833B-E0122514817A}">
      <dsp:nvSpPr>
        <dsp:cNvPr id="0" name=""/>
        <dsp:cNvSpPr/>
      </dsp:nvSpPr>
      <dsp:spPr>
        <a:xfrm>
          <a:off x="462277" y="2659493"/>
          <a:ext cx="682167" cy="6821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E52F02-90E7-4367-ABBF-CE96BEB65A44}">
      <dsp:nvSpPr>
        <dsp:cNvPr id="0" name=""/>
        <dsp:cNvSpPr/>
      </dsp:nvSpPr>
      <dsp:spPr>
        <a:xfrm>
          <a:off x="412304" y="3546049"/>
          <a:ext cx="5466429" cy="5457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176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Is it engaging?</a:t>
          </a:r>
        </a:p>
      </dsp:txBody>
      <dsp:txXfrm>
        <a:off x="412304" y="3546049"/>
        <a:ext cx="5466429" cy="545734"/>
      </dsp:txXfrm>
    </dsp:sp>
    <dsp:sp modelId="{463B2B9A-CD4C-4D34-A065-1AE0A48E1B87}">
      <dsp:nvSpPr>
        <dsp:cNvPr id="0" name=""/>
        <dsp:cNvSpPr/>
      </dsp:nvSpPr>
      <dsp:spPr>
        <a:xfrm>
          <a:off x="71220" y="3477832"/>
          <a:ext cx="682167" cy="6821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E85328-CB70-4F8D-9DD7-BFC95F714ECE}">
      <dsp:nvSpPr>
        <dsp:cNvPr id="0" name=""/>
        <dsp:cNvSpPr/>
      </dsp:nvSpPr>
      <dsp:spPr>
        <a:xfrm>
          <a:off x="0" y="305079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A5265B-AD55-430B-9256-03522C35087F}">
      <dsp:nvSpPr>
        <dsp:cNvPr id="0" name=""/>
        <dsp:cNvSpPr/>
      </dsp:nvSpPr>
      <dsp:spPr>
        <a:xfrm>
          <a:off x="304800" y="39399"/>
          <a:ext cx="42672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Canvas Career Launch</a:t>
          </a:r>
          <a:endParaRPr lang="en-US" sz="1800" kern="1200" dirty="0"/>
        </a:p>
      </dsp:txBody>
      <dsp:txXfrm>
        <a:off x="330739" y="65338"/>
        <a:ext cx="4215322" cy="479482"/>
      </dsp:txXfrm>
    </dsp:sp>
    <dsp:sp modelId="{1983C0CB-DCAD-476C-90C6-DE9A7868D950}">
      <dsp:nvSpPr>
        <dsp:cNvPr id="0" name=""/>
        <dsp:cNvSpPr/>
      </dsp:nvSpPr>
      <dsp:spPr>
        <a:xfrm>
          <a:off x="0" y="1121559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2F049C-7E04-409A-A05F-502ADE0D1006}">
      <dsp:nvSpPr>
        <dsp:cNvPr id="0" name=""/>
        <dsp:cNvSpPr/>
      </dsp:nvSpPr>
      <dsp:spPr>
        <a:xfrm>
          <a:off x="304800" y="855879"/>
          <a:ext cx="42672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Business Communication Center</a:t>
          </a:r>
          <a:endParaRPr lang="en-US" sz="1800" kern="1200" dirty="0"/>
        </a:p>
      </dsp:txBody>
      <dsp:txXfrm>
        <a:off x="330739" y="881818"/>
        <a:ext cx="4215322" cy="479482"/>
      </dsp:txXfrm>
    </dsp:sp>
    <dsp:sp modelId="{C6432DA8-6239-4D15-A9B3-B20232F64C2B}">
      <dsp:nvSpPr>
        <dsp:cNvPr id="0" name=""/>
        <dsp:cNvSpPr/>
      </dsp:nvSpPr>
      <dsp:spPr>
        <a:xfrm>
          <a:off x="0" y="1938039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1B8ED4-CA09-4F68-8172-8250CA586FA1}">
      <dsp:nvSpPr>
        <dsp:cNvPr id="0" name=""/>
        <dsp:cNvSpPr/>
      </dsp:nvSpPr>
      <dsp:spPr>
        <a:xfrm>
          <a:off x="304800" y="1672359"/>
          <a:ext cx="42672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Career Mentor</a:t>
          </a:r>
        </a:p>
      </dsp:txBody>
      <dsp:txXfrm>
        <a:off x="330739" y="1698298"/>
        <a:ext cx="4215322" cy="479482"/>
      </dsp:txXfrm>
    </dsp:sp>
    <dsp:sp modelId="{D033B2ED-C574-4E1F-B585-F744F6E27E11}">
      <dsp:nvSpPr>
        <dsp:cNvPr id="0" name=""/>
        <dsp:cNvSpPr/>
      </dsp:nvSpPr>
      <dsp:spPr>
        <a:xfrm>
          <a:off x="0" y="2754520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987022-2C1E-4C67-8A72-E0B1097CC584}">
      <dsp:nvSpPr>
        <dsp:cNvPr id="0" name=""/>
        <dsp:cNvSpPr/>
      </dsp:nvSpPr>
      <dsp:spPr>
        <a:xfrm>
          <a:off x="304800" y="2488840"/>
          <a:ext cx="42672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Peer review</a:t>
          </a:r>
        </a:p>
      </dsp:txBody>
      <dsp:txXfrm>
        <a:off x="330739" y="2514779"/>
        <a:ext cx="4215322" cy="479482"/>
      </dsp:txXfrm>
    </dsp:sp>
    <dsp:sp modelId="{4F75065B-47AA-476E-96E3-67C04BE1E2E7}">
      <dsp:nvSpPr>
        <dsp:cNvPr id="0" name=""/>
        <dsp:cNvSpPr/>
      </dsp:nvSpPr>
      <dsp:spPr>
        <a:xfrm>
          <a:off x="0" y="3571000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F9C481-5EA6-4B4D-A50F-602D88349617}">
      <dsp:nvSpPr>
        <dsp:cNvPr id="0" name=""/>
        <dsp:cNvSpPr/>
      </dsp:nvSpPr>
      <dsp:spPr>
        <a:xfrm>
          <a:off x="304800" y="3305320"/>
          <a:ext cx="42672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Career Management Center AD</a:t>
          </a:r>
        </a:p>
      </dsp:txBody>
      <dsp:txXfrm>
        <a:off x="330739" y="3331259"/>
        <a:ext cx="4215322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575BC2FB-A467-4957-9FE6-751F6F874BA4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2EBD9B09-4150-4AC0-B544-283D91CEC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42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</a:t>
            </a:r>
            <a:r>
              <a:rPr lang="en-US" baseline="0" dirty="0" smtClean="0"/>
              <a:t> want the employer to pluck your documents out of the pile with the same enthusiasm and wonder as Charlie finding the golden ticket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D9B09-4150-4AC0-B544-283D91CECC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745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Revise</a:t>
            </a:r>
            <a:r>
              <a:rPr lang="en-US" baseline="0" dirty="0" smtClean="0"/>
              <a:t> these pictures and check on the new </a:t>
            </a:r>
            <a:r>
              <a:rPr lang="en-US" baseline="0" dirty="0" err="1" smtClean="0"/>
              <a:t>Lebron</a:t>
            </a:r>
            <a:r>
              <a:rPr lang="en-US" baseline="0" dirty="0" smtClean="0"/>
              <a:t> 10s?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D9B09-4150-4AC0-B544-283D91CECCD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09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think perhaps we need an interstitial body slide here. This is the most important and we need to demonstrate how this translates. Make it </a:t>
            </a:r>
            <a:r>
              <a:rPr lang="en-US" i="1" dirty="0" smtClean="0"/>
              <a:t>very</a:t>
            </a:r>
            <a:r>
              <a:rPr lang="en-US" i="0" baseline="0" dirty="0" smtClean="0"/>
              <a:t> clear for them.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D9B09-4150-4AC0-B544-283D91CECCD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971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D9B09-4150-4AC0-B544-283D91CECCD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95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are</a:t>
            </a:r>
            <a:r>
              <a:rPr lang="en-US" baseline="0" dirty="0" smtClean="0"/>
              <a:t> the six main types of job search correspondence, however we’re not going to discuss resumes today and we’re going to go through cover letters at the end.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D9B09-4150-4AC0-B544-283D91CECC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3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</a:t>
            </a:r>
            <a:r>
              <a:rPr lang="en-US" baseline="0" dirty="0" smtClean="0"/>
              <a:t> this to a random person. They don’t need to do </a:t>
            </a:r>
            <a:r>
              <a:rPr lang="en-US" baseline="0" smtClean="0"/>
              <a:t>the exercise.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D9B09-4150-4AC0-B544-283D91CECC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276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19E3C-AD62-4C38-AF77-EE20E71D789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49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4A9FD-7C47-4947-99B0-065EAEDA98D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63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</a:t>
            </a:r>
            <a:r>
              <a:rPr lang="en-US" baseline="0" dirty="0" smtClean="0"/>
              <a:t> of a cover letter?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D9B09-4150-4AC0-B544-283D91CECCD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87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Remove the random</a:t>
            </a:r>
            <a:r>
              <a:rPr lang="en-US" baseline="0" dirty="0" smtClean="0"/>
              <a:t> bullet point.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D9B09-4150-4AC0-B544-283D91CECCD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62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D9B09-4150-4AC0-B544-283D91CECCD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641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need</a:t>
            </a:r>
            <a:r>
              <a:rPr lang="en-US" baseline="0" dirty="0" smtClean="0"/>
              <a:t> to redo this slide!!!  GSK not good example – not visible to students as primary.  Only some companies have contact info listed under the job description.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8BBDD-4E85-44F8-9CF6-7F36723938C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7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E869A-82E6-44AB-99CA-966646E94215}" type="datetime1">
              <a:rPr lang="en-US" smtClean="0"/>
              <a:t>10/22/2015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64EC8B6-3ED4-4FA1-910A-5F1CDB1496C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838200"/>
            <a:ext cx="8610600" cy="0"/>
          </a:xfrm>
          <a:prstGeom prst="line">
            <a:avLst/>
          </a:prstGeom>
          <a:ln w="25400">
            <a:solidFill>
              <a:srgbClr val="4DA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28600" y="6096000"/>
            <a:ext cx="8610600" cy="0"/>
          </a:xfrm>
          <a:prstGeom prst="line">
            <a:avLst/>
          </a:prstGeom>
          <a:ln w="25400">
            <a:solidFill>
              <a:srgbClr val="4DA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52272"/>
            <a:ext cx="1160196" cy="35332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209800" y="6397823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aseline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 Lab  </a:t>
            </a:r>
            <a:r>
              <a:rPr lang="en-US" sz="1400" baseline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| MBA Career Management Center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260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E4C5-C17D-481D-AE72-49F975A6091F}" type="datetime1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EC8B6-3ED4-4FA1-910A-5F1CDB149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47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27A3-E76D-4AFE-BBFD-2EE6D39F185E}" type="datetime1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EC8B6-3ED4-4FA1-910A-5F1CDB149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108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4000" baseline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Use Arial Font For Titles (40pt)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lang="en-US" sz="3200" smtClean="0">
                <a:effectLst/>
              </a:defRPr>
            </a:lvl1pPr>
            <a:lvl2pPr>
              <a:defRPr baseline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aseline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defRPr>
            </a:lvl3pPr>
            <a:lvl4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Also use Arial font for Titles, bullets, and sub bullets (32pt)</a:t>
            </a:r>
          </a:p>
          <a:p>
            <a:pPr lvl="1"/>
            <a:r>
              <a:rPr lang="en-US" dirty="0" smtClean="0"/>
              <a:t>Please use these colors:</a:t>
            </a:r>
          </a:p>
          <a:p>
            <a:pPr lvl="2"/>
            <a:r>
              <a:rPr lang="en-US" dirty="0" smtClean="0"/>
              <a:t>3 different blues:</a:t>
            </a:r>
          </a:p>
          <a:p>
            <a:pPr lvl="2"/>
            <a:r>
              <a:rPr lang="en-US" dirty="0" smtClean="0"/>
              <a:t>Carolina Blue: 165-209-239</a:t>
            </a:r>
          </a:p>
          <a:p>
            <a:pPr lvl="2"/>
            <a:r>
              <a:rPr lang="en-US" dirty="0" smtClean="0"/>
              <a:t>Mid Blue: 77-160-215</a:t>
            </a:r>
          </a:p>
          <a:p>
            <a:pPr lvl="2"/>
            <a:r>
              <a:rPr lang="en-US" dirty="0" smtClean="0"/>
              <a:t>Dark Blue (not Duke Blue ): 19-70-104</a:t>
            </a:r>
          </a:p>
          <a:p>
            <a:pPr lvl="2"/>
            <a:r>
              <a:rPr lang="en-US" dirty="0" smtClean="0"/>
              <a:t>Recommend using Blues &amp; Grays to create contrasts</a:t>
            </a:r>
          </a:p>
          <a:p>
            <a:pPr lvl="2"/>
            <a:r>
              <a:rPr lang="en-US" dirty="0" smtClean="0"/>
              <a:t>These colors are included in these ‘themes’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92F0-6477-45C7-BD3C-43C9FB0D2CFA}" type="datetime1">
              <a:rPr lang="en-US" smtClean="0"/>
              <a:t>10/22/2015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64EC8B6-3ED4-4FA1-910A-5F1CDB1496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Content Placeholder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56350"/>
            <a:ext cx="1160196" cy="353328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228600" y="6248400"/>
            <a:ext cx="8610600" cy="0"/>
          </a:xfrm>
          <a:prstGeom prst="line">
            <a:avLst/>
          </a:prstGeom>
          <a:ln w="25400">
            <a:solidFill>
              <a:srgbClr val="66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1066800"/>
            <a:ext cx="8610600" cy="0"/>
          </a:xfrm>
          <a:prstGeom prst="line">
            <a:avLst/>
          </a:prstGeom>
          <a:ln w="25400">
            <a:solidFill>
              <a:srgbClr val="4DA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2209800" y="6397823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aseline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Career Lab 2015 </a:t>
            </a:r>
            <a:r>
              <a:rPr lang="en-US" sz="1400" baseline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| MBA Career Management Center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418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5AF78-0544-4E99-8595-E3527065D0E4}" type="datetime1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EC8B6-3ED4-4FA1-910A-5F1CDB149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592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0E0-7680-435F-8F6F-C4A7BBEDBF96}" type="datetime1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EC8B6-3ED4-4FA1-910A-5F1CDB149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41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A8F0-1C87-400C-8F3E-AD7E97F99BDD}" type="datetime1">
              <a:rPr lang="en-US" smtClean="0"/>
              <a:t>10/22/2015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EC8B6-3ED4-4FA1-910A-5F1CDB149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78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41448-2517-4DED-A362-CD3434739C50}" type="datetime1">
              <a:rPr lang="en-US" smtClean="0"/>
              <a:t>10/22/2015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EC8B6-3ED4-4FA1-910A-5F1CDB149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5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43A57-3D34-4649-8DB8-CE60C013FEA8}" type="datetime1">
              <a:rPr lang="en-US" smtClean="0"/>
              <a:t>10/22/2015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EC8B6-3ED4-4FA1-910A-5F1CDB149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54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02E40-1DD5-4817-BA9E-DA9815F09C24}" type="datetime1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EC8B6-3ED4-4FA1-910A-5F1CDB149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35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4E5EB-BF4D-4EC6-84AE-F18693F0DFF9}" type="datetime1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EC8B6-3ED4-4FA1-910A-5F1CDB149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0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E025E-D074-4894-B686-6995122BE1B7}" type="datetime1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EC8B6-3ED4-4FA1-910A-5F1CDB149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56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5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11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25.emf"/><Relationship Id="rId4" Type="http://schemas.openxmlformats.org/officeDocument/2006/relationships/diagramData" Target="../diagrams/data2.xml"/><Relationship Id="rId9" Type="http://schemas.openxmlformats.org/officeDocument/2006/relationships/oleObject" Target="../embeddings/oleObject3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5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4.w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Job Search Correspondence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</p:spPr>
        <p:txBody>
          <a:bodyPr/>
          <a:lstStyle/>
          <a:p>
            <a:r>
              <a:rPr lang="en-US" dirty="0" smtClean="0"/>
              <a:t>Career Lab October 26, </a:t>
            </a:r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EC8B6-3ED4-4FA1-910A-5F1CDB1496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5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 smtClean="0"/>
              <a:t>Suggestions for a non-connection 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EB6E143-E5B9-4FE2-87BC-8BCE994F7946}" type="slidenum">
              <a:rPr lang="en-US" altLang="en-US">
                <a:solidFill>
                  <a:srgbClr val="898989"/>
                </a:solidFill>
              </a:rPr>
              <a:pPr eaLnBrk="1" hangingPunct="1"/>
              <a:t>10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68580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4772025" y="4649788"/>
            <a:ext cx="3914775" cy="381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 smtClean="0"/>
              <a:t>Other tips</a:t>
            </a:r>
            <a:r>
              <a:rPr lang="en-US" sz="2800" dirty="0"/>
              <a:t>:</a:t>
            </a:r>
          </a:p>
        </p:txBody>
      </p:sp>
      <p:sp>
        <p:nvSpPr>
          <p:cNvPr id="39945" name="TextBox 6"/>
          <p:cNvSpPr txBox="1">
            <a:spLocks noChangeArrowheads="1"/>
          </p:cNvSpPr>
          <p:nvPr/>
        </p:nvSpPr>
        <p:spPr bwMode="auto">
          <a:xfrm>
            <a:off x="4724400" y="5030788"/>
            <a:ext cx="4343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169863" indent="-169863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2"/>
                </a:solidFill>
              </a:rPr>
              <a:t>Wait 6 days; follow-up nicely</a:t>
            </a:r>
          </a:p>
          <a:p>
            <a:pPr marL="169863" indent="-169863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2"/>
                </a:solidFill>
              </a:rPr>
              <a:t>Ask 3 times</a:t>
            </a:r>
          </a:p>
          <a:p>
            <a:pPr marL="169863" indent="-169863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2"/>
                </a:solidFill>
              </a:rPr>
              <a:t>Consider phoning if number available</a:t>
            </a:r>
          </a:p>
          <a:p>
            <a:pPr marL="169863" indent="-169863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2"/>
                </a:solidFill>
              </a:rPr>
              <a:t>Be persistent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838200" y="1524000"/>
            <a:ext cx="3933825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2" idx="3"/>
          </p:cNvCxnSpPr>
          <p:nvPr/>
        </p:nvCxnSpPr>
        <p:spPr>
          <a:xfrm>
            <a:off x="4772025" y="1676400"/>
            <a:ext cx="71437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5486400" y="1219200"/>
            <a:ext cx="2819400" cy="6096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dirty="0" smtClean="0"/>
              <a:t>Use student card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dirty="0" smtClean="0"/>
              <a:t>Broad, but not too broad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1371601" y="2438400"/>
            <a:ext cx="28194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191001" y="2690949"/>
            <a:ext cx="298921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7180217" y="2362199"/>
            <a:ext cx="1963783" cy="48114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Flattery works well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1219200" y="2825930"/>
            <a:ext cx="26670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906884" y="3130730"/>
            <a:ext cx="298921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034937" y="5030789"/>
            <a:ext cx="1537063" cy="49153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Always end with “?”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367937" y="5129348"/>
            <a:ext cx="26670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54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LinkedIn invitations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9649" r="9649"/>
          <a:stretch>
            <a:fillRect/>
          </a:stretch>
        </p:blipFill>
        <p:spPr>
          <a:xfrm>
            <a:off x="0" y="2137933"/>
            <a:ext cx="4018479" cy="28955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EC8B6-3ED4-4FA1-910A-5F1CDB1496C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0" y="3438070"/>
            <a:ext cx="3505200" cy="600530"/>
          </a:xfrm>
          <a:prstGeom prst="roundRect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creen Shot 2015-07-13 at 11.29.3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038600"/>
            <a:ext cx="4457939" cy="215783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00" y="4800600"/>
            <a:ext cx="4191000" cy="1143000"/>
          </a:xfrm>
          <a:prstGeom prst="roundRect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049" y="1230286"/>
            <a:ext cx="3233968" cy="907647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73049" y="4983401"/>
            <a:ext cx="3914775" cy="381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 smtClean="0"/>
              <a:t>Don’t:</a:t>
            </a:r>
            <a:endParaRPr lang="en-US" sz="2800" dirty="0"/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125424" y="5364401"/>
            <a:ext cx="4343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169863" indent="-169863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2"/>
                </a:solidFill>
              </a:rPr>
              <a:t>Use the auto message</a:t>
            </a:r>
            <a:endParaRPr lang="en-US" altLang="en-US" dirty="0">
              <a:solidFill>
                <a:schemeClr val="tx2"/>
              </a:solidFill>
            </a:endParaRPr>
          </a:p>
          <a:p>
            <a:pPr marL="169863" indent="-169863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2"/>
                </a:solidFill>
              </a:rPr>
              <a:t>Connect with people you don’t know</a:t>
            </a:r>
          </a:p>
          <a:p>
            <a:pPr marL="169863" indent="-169863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2"/>
                </a:solidFill>
              </a:rPr>
              <a:t>Fail to note your source of connection</a:t>
            </a:r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22371" y="2400300"/>
            <a:ext cx="3914775" cy="381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 smtClean="0"/>
              <a:t>Do:</a:t>
            </a:r>
            <a:endParaRPr lang="en-US" sz="2800" dirty="0"/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4774746" y="2781300"/>
            <a:ext cx="4343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169863" indent="-169863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2"/>
                </a:solidFill>
              </a:rPr>
              <a:t>Connect with people with whom you’ve had a significant interaction</a:t>
            </a:r>
            <a:endParaRPr lang="en-US" altLang="en-US" dirty="0">
              <a:solidFill>
                <a:schemeClr val="tx2"/>
              </a:solidFill>
            </a:endParaRPr>
          </a:p>
          <a:p>
            <a:pPr marL="169863" indent="-169863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2"/>
                </a:solidFill>
              </a:rPr>
              <a:t>Compose a personal message</a:t>
            </a:r>
          </a:p>
          <a:p>
            <a:pPr marL="169863" indent="-169863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2"/>
                </a:solidFill>
              </a:rPr>
              <a:t>Reference the source of your connection</a:t>
            </a:r>
          </a:p>
        </p:txBody>
      </p:sp>
    </p:spTree>
    <p:extLst>
      <p:ext uri="{BB962C8B-B14F-4D97-AF65-F5344CB8AC3E}">
        <p14:creationId xmlns:p14="http://schemas.microsoft.com/office/powerpoint/2010/main" val="140396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667000"/>
            <a:ext cx="7467600" cy="36576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Reminder of your conversation</a:t>
            </a:r>
          </a:p>
          <a:p>
            <a:pPr>
              <a:lnSpc>
                <a:spcPct val="150000"/>
              </a:lnSpc>
            </a:pPr>
            <a:r>
              <a:rPr lang="en-US" dirty="0"/>
              <a:t>Reiterate your key selling points</a:t>
            </a:r>
          </a:p>
          <a:p>
            <a:pPr>
              <a:lnSpc>
                <a:spcPct val="150000"/>
              </a:lnSpc>
            </a:pPr>
            <a:r>
              <a:rPr lang="en-US" dirty="0"/>
              <a:t>Reinforce your interest</a:t>
            </a:r>
          </a:p>
          <a:p>
            <a:pPr>
              <a:lnSpc>
                <a:spcPct val="150000"/>
              </a:lnSpc>
            </a:pPr>
            <a:r>
              <a:rPr lang="en-US" dirty="0"/>
              <a:t>Note/remind of next step (if applicable)</a:t>
            </a:r>
          </a:p>
          <a:p>
            <a:pPr>
              <a:lnSpc>
                <a:spcPct val="150000"/>
              </a:lnSpc>
            </a:pPr>
            <a:r>
              <a:rPr lang="en-US" dirty="0"/>
              <a:t>State intent to stay in </a:t>
            </a:r>
            <a:r>
              <a:rPr lang="en-US" dirty="0" smtClean="0"/>
              <a:t>touch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Can be handwritten or email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EC8B6-3ED4-4FA1-910A-5F1CDB1496C6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43000"/>
            <a:ext cx="5791200" cy="151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70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write thank you notes? 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32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6000" dirty="0" smtClean="0">
                <a:ea typeface="Zapf Dingbats"/>
                <a:cs typeface="Zapf Dingbats"/>
              </a:rPr>
              <a:t>  </a:t>
            </a:r>
            <a:r>
              <a:rPr lang="en-US" sz="6000" dirty="0" smtClean="0">
                <a:solidFill>
                  <a:srgbClr val="A5D1EF"/>
                </a:solidFill>
                <a:ea typeface="Zapf Dingbats"/>
                <a:cs typeface="Zapf Dingbats"/>
              </a:rPr>
              <a:t>✔          </a:t>
            </a:r>
            <a:r>
              <a:rPr lang="en-US" sz="6000" dirty="0" smtClean="0">
                <a:solidFill>
                  <a:srgbClr val="A5D1EF"/>
                </a:solidFill>
                <a:ea typeface="Zapf Dingbats"/>
                <a:cs typeface="Zapf Dingbats"/>
                <a:sym typeface="Zapf Dingbats"/>
              </a:rPr>
              <a:t>✔</a:t>
            </a:r>
            <a:endParaRPr lang="en-US" sz="6000" dirty="0" smtClean="0">
              <a:solidFill>
                <a:srgbClr val="A5D1E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3200" dirty="0" smtClean="0"/>
              <a:t>After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Conversations at networking events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Interviews</a:t>
            </a:r>
            <a:endParaRPr lang="en-US" sz="2400" dirty="0">
              <a:latin typeface="+mn-lt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Phone calls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When in doubt, send a thank you</a:t>
            </a:r>
            <a:endParaRPr lang="en-US" dirty="0">
              <a:latin typeface="+mn-lt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16764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A) Right away       B) Within 24 hours	   C) A few days later</a:t>
            </a:r>
            <a:endParaRPr lang="en-US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6248400" y="2286000"/>
            <a:ext cx="2286000" cy="762000"/>
          </a:xfrm>
          <a:prstGeom prst="roundRect">
            <a:avLst/>
          </a:prstGeom>
          <a:solidFill>
            <a:srgbClr val="4DA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 ideal, but better than never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3885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thank you email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447800"/>
            <a:ext cx="6400800" cy="4648200"/>
          </a:xfrm>
          <a:ln>
            <a:solidFill>
              <a:srgbClr val="99CCFF"/>
            </a:solidFill>
          </a:ln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 smtClean="0"/>
              <a:t>Dear Mr. Smith,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 smtClean="0"/>
              <a:t>Thank you for the time </a:t>
            </a:r>
            <a:r>
              <a:rPr lang="en-US" sz="1800" strike="sngStrike" dirty="0" smtClean="0"/>
              <a:t>that</a:t>
            </a:r>
            <a:r>
              <a:rPr lang="en-US" sz="1800" dirty="0" smtClean="0"/>
              <a:t> you spent with me during the hospitality reception last Friday.</a:t>
            </a:r>
            <a:r>
              <a:rPr lang="en-US" sz="1800" strike="sngStrike" dirty="0" smtClean="0"/>
              <a:t>at the Ritz-Carlton on the evening of 14</a:t>
            </a:r>
            <a:r>
              <a:rPr lang="en-US" sz="1800" strike="sngStrike" baseline="30000" dirty="0" smtClean="0"/>
              <a:t>th</a:t>
            </a:r>
            <a:r>
              <a:rPr lang="en-US" sz="1800" strike="sngStrike" dirty="0" smtClean="0"/>
              <a:t> September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134668"/>
                </a:solidFill>
              </a:rPr>
              <a:t>The discussions on the various business practices at Bain, how it distinguishes itself from other consulting companies, and the challenges faced while implementing change in various organizations were very intriguing.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 smtClean="0"/>
              <a:t>Given my background in the energy sector</a:t>
            </a:r>
            <a:r>
              <a:rPr lang="en-US" sz="1800" dirty="0" smtClean="0">
                <a:solidFill>
                  <a:srgbClr val="134668"/>
                </a:solidFill>
              </a:rPr>
              <a:t>, I want to join Bain because that would ensure cross-functional exposure in the wide range of energy related projects that Bain executes. The wide variety of industries that a Bain consultant gets to associate with is also very invigorating.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It was great talking to you. Thanks!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MBA Student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1495961"/>
            <a:ext cx="2133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Does this sentence say anything unique about consulting firms? Could it be made easier to read?</a:t>
            </a:r>
            <a:endParaRPr lang="en-US" sz="16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057400" y="2667000"/>
            <a:ext cx="9906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8900" y="3758625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Should be two paragraphs.</a:t>
            </a:r>
            <a:endParaRPr lang="en-US" sz="16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524000" y="4038600"/>
            <a:ext cx="990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200" y="4495800"/>
            <a:ext cx="198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How does this show the value her background would add to Bain?</a:t>
            </a:r>
            <a:endParaRPr lang="en-US" sz="16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524000" y="4648200"/>
            <a:ext cx="990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96000" y="6248400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Is this a good way to close?</a:t>
            </a:r>
            <a:endParaRPr lang="en-US" sz="1600" dirty="0"/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5943600" y="6019800"/>
            <a:ext cx="838200" cy="3286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25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thank you email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Dear Phil—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It was a pleasure to speak with you over the phone. I learned so much about Google! I have attached my resume. Please send it to any hiring managers you know.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Thank you,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John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EC8B6-3ED4-4FA1-910A-5F1CDB1496C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715000" y="3657600"/>
            <a:ext cx="3124200" cy="2362200"/>
          </a:xfrm>
          <a:prstGeom prst="roundRect">
            <a:avLst/>
          </a:prstGeom>
          <a:solidFill>
            <a:srgbClr val="4DA0D7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u="sng" dirty="0" smtClean="0"/>
              <a:t>Common errors:</a:t>
            </a:r>
          </a:p>
          <a:p>
            <a:pPr marL="234950" indent="-234950">
              <a:buFont typeface="Arial" panose="020B0604020202020204" pitchFamily="34" charset="0"/>
              <a:buChar char="•"/>
            </a:pPr>
            <a:r>
              <a:rPr lang="en-US" sz="2800" dirty="0" smtClean="0"/>
              <a:t>Non-specific learning</a:t>
            </a:r>
          </a:p>
          <a:p>
            <a:pPr marL="234950" indent="-234950">
              <a:buFont typeface="Arial" panose="020B0604020202020204" pitchFamily="34" charset="0"/>
              <a:buChar char="•"/>
            </a:pPr>
            <a:r>
              <a:rPr lang="en-US" sz="2800" dirty="0" smtClean="0"/>
              <a:t>Attaching the resume too early</a:t>
            </a:r>
          </a:p>
          <a:p>
            <a:pPr marL="234950" indent="-2349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381000" y="1524000"/>
            <a:ext cx="8458200" cy="464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81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proper email 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/>
              <a:t>Dear Phil: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It was a pleasure to speak with you today. You significantly supplemented the online research I have collected about Google. Specifically, I appreciated your insights on Google’s: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Dynamic mobile platform responsive search results</a:t>
            </a:r>
          </a:p>
          <a:p>
            <a:r>
              <a:rPr lang="en-US" dirty="0" smtClean="0"/>
              <a:t>Autonomous vehicle navigation systems and potential to deliver search results in transit</a:t>
            </a:r>
          </a:p>
          <a:p>
            <a:r>
              <a:rPr lang="en-US" dirty="0" smtClean="0"/>
              <a:t>Success factors for product managers, including excellent cross-functional skills and the ability to understand insights from large sets of data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I look forward to a continued networking relationship over the next few weeks.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Thank you,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John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EC8B6-3ED4-4FA1-910A-5F1CDB1496C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1524000"/>
            <a:ext cx="8458200" cy="464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00594" y="2362200"/>
            <a:ext cx="3933825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334418" y="1828800"/>
            <a:ext cx="847182" cy="5529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5181600" y="1600200"/>
            <a:ext cx="2819400" cy="6096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Remind them you’ve done research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5867400" y="2819400"/>
            <a:ext cx="2819400" cy="6096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Be very specific with your learnings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5791200" y="5029200"/>
            <a:ext cx="2819400" cy="6096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We are just getting started – this is a relationship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91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 networking over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EC8B6-3ED4-4FA1-910A-5F1CDB1496C6}" type="slidenum">
              <a:rPr lang="en-US" smtClean="0"/>
              <a:pPr/>
              <a:t>17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81000" y="3200400"/>
            <a:ext cx="838200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381000" y="3352800"/>
            <a:ext cx="14097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September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057400" y="3352800"/>
            <a:ext cx="14097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October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733800" y="3352800"/>
            <a:ext cx="14097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November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5410200" y="3352800"/>
            <a:ext cx="14097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December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7040880" y="3352800"/>
            <a:ext cx="14097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January</a:t>
            </a:r>
            <a:endParaRPr lang="en-US" dirty="0"/>
          </a:p>
        </p:txBody>
      </p:sp>
      <p:cxnSp>
        <p:nvCxnSpPr>
          <p:cNvPr id="14" name="Straight Connector 13"/>
          <p:cNvCxnSpPr>
            <a:stCxn id="7" idx="0"/>
          </p:cNvCxnSpPr>
          <p:nvPr/>
        </p:nvCxnSpPr>
        <p:spPr>
          <a:xfrm flipV="1">
            <a:off x="1085850" y="2667000"/>
            <a:ext cx="0" cy="68580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381000" y="1828800"/>
            <a:ext cx="1524000" cy="838200"/>
          </a:xfrm>
          <a:prstGeom prst="roundRect">
            <a:avLst/>
          </a:prstGeom>
          <a:solidFill>
            <a:srgbClr val="4DA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Phone call thank you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2057400" y="4659086"/>
            <a:ext cx="1524000" cy="1360714"/>
          </a:xfrm>
          <a:prstGeom prst="roundRect">
            <a:avLst/>
          </a:prstGeom>
          <a:solidFill>
            <a:srgbClr val="4DA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Short questions on quarterly results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748643" y="3962400"/>
            <a:ext cx="0" cy="68580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3676650" y="1306286"/>
            <a:ext cx="1524000" cy="1360714"/>
          </a:xfrm>
          <a:prstGeom prst="roundRect">
            <a:avLst/>
          </a:prstGeom>
          <a:solidFill>
            <a:srgbClr val="4DA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Happy Thanksgiving (it’s good to show humanity)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4438650" y="2667000"/>
            <a:ext cx="0" cy="68580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115050" y="3962400"/>
            <a:ext cx="0" cy="68580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5335633" y="4648200"/>
            <a:ext cx="1524000" cy="1360714"/>
          </a:xfrm>
          <a:prstGeom prst="roundRect">
            <a:avLst/>
          </a:prstGeom>
          <a:solidFill>
            <a:srgbClr val="4DA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Something learned in class or news article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7040880" y="1325880"/>
            <a:ext cx="1524000" cy="1360714"/>
          </a:xfrm>
          <a:prstGeom prst="roundRect">
            <a:avLst/>
          </a:prstGeom>
          <a:solidFill>
            <a:srgbClr val="4DA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Update on your internship search process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7776210" y="2686594"/>
            <a:ext cx="0" cy="68580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04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Cover letters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24600" cy="42672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600" dirty="0" smtClean="0"/>
              <a:t>Introduces your resume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/>
              <a:t>Explains </a:t>
            </a:r>
            <a:r>
              <a:rPr lang="en-US" sz="2600" dirty="0"/>
              <a:t>how you will </a:t>
            </a:r>
            <a:r>
              <a:rPr lang="en-US" sz="2600" dirty="0">
                <a:solidFill>
                  <a:srgbClr val="134668"/>
                </a:solidFill>
              </a:rPr>
              <a:t>add value</a:t>
            </a:r>
            <a:r>
              <a:rPr lang="en-US" sz="2600" dirty="0">
                <a:solidFill>
                  <a:srgbClr val="AB0635"/>
                </a:solidFill>
              </a:rPr>
              <a:t> </a:t>
            </a:r>
            <a:r>
              <a:rPr lang="en-US" sz="2600" dirty="0" smtClean="0"/>
              <a:t>and address the company’s </a:t>
            </a:r>
            <a:r>
              <a:rPr lang="en-US" sz="2600" dirty="0">
                <a:solidFill>
                  <a:srgbClr val="134668"/>
                </a:solidFill>
              </a:rPr>
              <a:t>specific needs</a:t>
            </a:r>
          </a:p>
          <a:p>
            <a:pPr lvl="1"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</a:rPr>
              <a:t>Why are you interested?</a:t>
            </a:r>
            <a:endParaRPr lang="en-US" sz="2200" dirty="0">
              <a:solidFill>
                <a:srgbClr val="000000"/>
              </a:solidFill>
            </a:endParaRPr>
          </a:p>
          <a:p>
            <a:pPr lvl="1"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</a:rPr>
              <a:t>How well do you understand the company, position and their pain points?</a:t>
            </a:r>
            <a:endParaRPr lang="en-US" sz="2200" dirty="0">
              <a:solidFill>
                <a:srgbClr val="000000"/>
              </a:solidFill>
            </a:endParaRPr>
          </a:p>
          <a:p>
            <a:pPr lvl="1"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</a:rPr>
              <a:t>What makes you the most qualified candidate?</a:t>
            </a:r>
            <a:endParaRPr lang="en-US" sz="2200" dirty="0">
              <a:solidFill>
                <a:srgbClr val="000000"/>
              </a:solidFill>
            </a:endParaRPr>
          </a:p>
          <a:p>
            <a:pPr marL="514350" indent="-457200">
              <a:buFont typeface="+mj-lt"/>
              <a:buAutoNum type="arabicPeriod"/>
            </a:pPr>
            <a:r>
              <a:rPr lang="en-US" sz="2600" dirty="0">
                <a:solidFill>
                  <a:srgbClr val="000000"/>
                </a:solidFill>
              </a:rPr>
              <a:t>Reflects your professionalism, written </a:t>
            </a:r>
            <a:r>
              <a:rPr lang="en-US" sz="2600" dirty="0" smtClean="0">
                <a:solidFill>
                  <a:srgbClr val="000000"/>
                </a:solidFill>
              </a:rPr>
              <a:t>communication</a:t>
            </a:r>
            <a:endParaRPr lang="en-US" dirty="0"/>
          </a:p>
          <a:p>
            <a:pPr marL="57150" indent="0">
              <a:buNone/>
            </a:pPr>
            <a:endParaRPr lang="en-US" sz="26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1319" y="2133600"/>
            <a:ext cx="2582681" cy="27432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92335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a cover </a:t>
            </a:r>
            <a:r>
              <a:rPr lang="en-US" dirty="0"/>
              <a:t>l</a:t>
            </a:r>
            <a:r>
              <a:rPr lang="en-US" dirty="0" smtClean="0"/>
              <a:t>etter </a:t>
            </a:r>
            <a:r>
              <a:rPr lang="en-US" i="1" dirty="0"/>
              <a:t>r</a:t>
            </a:r>
            <a:r>
              <a:rPr lang="en-US" i="1" dirty="0" smtClean="0"/>
              <a:t>eally</a:t>
            </a:r>
            <a:r>
              <a:rPr lang="en-US" dirty="0" smtClean="0"/>
              <a:t> </a:t>
            </a:r>
            <a:r>
              <a:rPr lang="en-US" dirty="0"/>
              <a:t>n</a:t>
            </a:r>
            <a:r>
              <a:rPr lang="en-US" dirty="0" smtClean="0"/>
              <a:t>ecessary?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FFDC1-92CE-49E6-AE1A-5CC2BDC3A7B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2743200" y="1639669"/>
            <a:ext cx="4343400" cy="20574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 </a:t>
            </a:r>
            <a:r>
              <a:rPr lang="en-US" sz="2400" dirty="0"/>
              <a:t>will require and will read a cover letter for consideration, and please advise your students to avoid a generic template.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4078069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Theresa </a:t>
            </a:r>
            <a:r>
              <a:rPr lang="en-US" dirty="0" smtClean="0"/>
              <a:t>Brown, MBA Staffing Consultant, University Recruiting, Microsoft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76245"/>
            <a:ext cx="1679576" cy="16795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3006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 of </a:t>
            </a:r>
            <a:r>
              <a:rPr lang="en-US" dirty="0" smtClean="0"/>
              <a:t>Remaining Career Labs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EC8B6-3ED4-4FA1-910A-5F1CDB1496C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303020" y="1592580"/>
            <a:ext cx="1752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Monday, </a:t>
            </a:r>
            <a:r>
              <a:rPr lang="en-US" dirty="0" smtClean="0"/>
              <a:t>10/26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280410" y="1592580"/>
            <a:ext cx="1752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Tuesday, </a:t>
            </a:r>
            <a:r>
              <a:rPr lang="en-US" dirty="0" smtClean="0"/>
              <a:t>11/2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257800" y="1592580"/>
            <a:ext cx="18669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Wednesday, </a:t>
            </a:r>
            <a:r>
              <a:rPr lang="en-US" dirty="0" smtClean="0"/>
              <a:t>11/9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7315200" y="1592580"/>
            <a:ext cx="1752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Thursday, </a:t>
            </a:r>
            <a:r>
              <a:rPr lang="en-US" dirty="0" smtClean="0"/>
              <a:t>11/16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457200" y="2557096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34668"/>
                </a:solidFill>
              </a:rPr>
              <a:t>Major Activities</a:t>
            </a:r>
            <a:endParaRPr lang="en-US" sz="2400" dirty="0">
              <a:solidFill>
                <a:srgbClr val="134668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464821" y="4722167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34668"/>
                </a:solidFill>
              </a:rPr>
              <a:t>Pre-work </a:t>
            </a:r>
            <a:endParaRPr lang="en-US" sz="2400" dirty="0">
              <a:solidFill>
                <a:srgbClr val="134668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87969" y="4038600"/>
            <a:ext cx="887983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303020" y="2133600"/>
            <a:ext cx="1752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34668"/>
                </a:solidFill>
              </a:rPr>
              <a:t>Job Search Correspondence: cover letters, </a:t>
            </a:r>
            <a:r>
              <a:rPr lang="en-US" dirty="0">
                <a:solidFill>
                  <a:srgbClr val="134668"/>
                </a:solidFill>
              </a:rPr>
              <a:t>n</a:t>
            </a:r>
            <a:r>
              <a:rPr lang="en-US" dirty="0" smtClean="0">
                <a:solidFill>
                  <a:srgbClr val="134668"/>
                </a:solidFill>
              </a:rPr>
              <a:t>etworking emails, thank you notes</a:t>
            </a:r>
            <a:endParaRPr lang="en-US" dirty="0">
              <a:solidFill>
                <a:srgbClr val="134668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46120" y="2125980"/>
            <a:ext cx="1752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34668"/>
                </a:solidFill>
              </a:rPr>
              <a:t>Connecting with employers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34668"/>
                </a:solidFill>
              </a:rPr>
              <a:t>Online applications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34668"/>
                </a:solidFill>
              </a:rPr>
              <a:t>CMC Connect OCR</a:t>
            </a:r>
            <a:endParaRPr lang="en-US" dirty="0" smtClean="0">
              <a:solidFill>
                <a:srgbClr val="134668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23510" y="213266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34668"/>
                </a:solidFill>
              </a:rPr>
              <a:t>Interviewing continued</a:t>
            </a:r>
            <a:endParaRPr lang="en-US" dirty="0" smtClean="0">
              <a:solidFill>
                <a:srgbClr val="134668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05972" y="2132669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34668"/>
                </a:solidFill>
              </a:rPr>
              <a:t>Conclusion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34668"/>
                </a:solidFill>
              </a:rPr>
              <a:t>Plan for the break</a:t>
            </a:r>
            <a:endParaRPr lang="en-US" dirty="0">
              <a:solidFill>
                <a:srgbClr val="134668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10744" y="4182070"/>
            <a:ext cx="1752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34668"/>
                </a:solidFill>
              </a:rPr>
              <a:t>Bring a copy of </a:t>
            </a:r>
            <a:r>
              <a:rPr lang="en-US" dirty="0" smtClean="0">
                <a:solidFill>
                  <a:srgbClr val="134668"/>
                </a:solidFill>
              </a:rPr>
              <a:t>a recent </a:t>
            </a:r>
            <a:r>
              <a:rPr lang="en-US" dirty="0" smtClean="0">
                <a:solidFill>
                  <a:srgbClr val="134668"/>
                </a:solidFill>
              </a:rPr>
              <a:t>cover letter, networking email, and thank you to class</a:t>
            </a:r>
            <a:endParaRPr lang="en-US" dirty="0">
              <a:solidFill>
                <a:srgbClr val="134668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22355" y="4143604"/>
            <a:ext cx="1752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34668"/>
                </a:solidFill>
              </a:rPr>
              <a:t>Update your CMC Connect Account 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34668"/>
                </a:solidFill>
              </a:rPr>
              <a:t>U</a:t>
            </a:r>
            <a:r>
              <a:rPr lang="en-US" dirty="0" smtClean="0">
                <a:solidFill>
                  <a:srgbClr val="134668"/>
                </a:solidFill>
              </a:rPr>
              <a:t>pdate your LinkedIn profile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97805" y="4159230"/>
            <a:ext cx="1752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34668"/>
                </a:solidFill>
              </a:rPr>
              <a:t>Draft three STAR responses to select core competencies: leadership, analytical skills, failure</a:t>
            </a:r>
            <a:endParaRPr lang="en-US" dirty="0">
              <a:solidFill>
                <a:srgbClr val="1346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7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Three </a:t>
            </a:r>
            <a:r>
              <a:rPr lang="en-US" dirty="0"/>
              <a:t>t</a:t>
            </a:r>
            <a:r>
              <a:rPr lang="en-US" dirty="0" smtClean="0"/>
              <a:t>hings a</a:t>
            </a:r>
            <a:r>
              <a:rPr lang="en-US" dirty="0"/>
              <a:t> </a:t>
            </a:r>
            <a:r>
              <a:rPr lang="en-US" dirty="0" smtClean="0"/>
              <a:t>cover </a:t>
            </a:r>
            <a:r>
              <a:rPr lang="en-US" dirty="0"/>
              <a:t>l</a:t>
            </a:r>
            <a:r>
              <a:rPr lang="en-US" dirty="0" smtClean="0"/>
              <a:t>etter </a:t>
            </a:r>
            <a:r>
              <a:rPr lang="en-US" dirty="0"/>
              <a:t>s</a:t>
            </a:r>
            <a:r>
              <a:rPr lang="en-US" dirty="0" smtClean="0"/>
              <a:t>hould </a:t>
            </a:r>
            <a:r>
              <a:rPr lang="en-US" dirty="0"/>
              <a:t>b</a:t>
            </a:r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FFDC1-92CE-49E6-AE1A-5CC2BDC3A7B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0" name="Hexagon 9"/>
          <p:cNvSpPr/>
          <p:nvPr/>
        </p:nvSpPr>
        <p:spPr>
          <a:xfrm>
            <a:off x="1397000" y="1657127"/>
            <a:ext cx="1905000" cy="17526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xagon 10"/>
          <p:cNvSpPr/>
          <p:nvPr/>
        </p:nvSpPr>
        <p:spPr>
          <a:xfrm>
            <a:off x="2971800" y="2647727"/>
            <a:ext cx="1905000" cy="17526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xagon 11"/>
          <p:cNvSpPr/>
          <p:nvPr/>
        </p:nvSpPr>
        <p:spPr>
          <a:xfrm>
            <a:off x="1371600" y="3638327"/>
            <a:ext cx="1905000" cy="17526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32792" y="2190527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Engaging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32992" y="3205952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Unique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32792" y="4222239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Perfect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286000"/>
            <a:ext cx="3707049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10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Documents often </a:t>
            </a:r>
            <a:r>
              <a:rPr lang="en-US" dirty="0"/>
              <a:t>f</a:t>
            </a:r>
            <a:r>
              <a:rPr lang="en-US" dirty="0" smtClean="0"/>
              <a:t>ollow a format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FFDC1-92CE-49E6-AE1A-5CC2BDC3A7B5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97" y="2299529"/>
            <a:ext cx="2082707" cy="2716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944" y="3124200"/>
            <a:ext cx="1837112" cy="23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09600" y="1817077"/>
            <a:ext cx="3733800" cy="3927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Tax forms, applications, etc</a:t>
            </a:r>
            <a:endParaRPr lang="en-US" sz="2200" dirty="0"/>
          </a:p>
        </p:txBody>
      </p:sp>
      <p:sp>
        <p:nvSpPr>
          <p:cNvPr id="8" name="Rounded Rectangle 7"/>
          <p:cNvSpPr/>
          <p:nvPr/>
        </p:nvSpPr>
        <p:spPr>
          <a:xfrm>
            <a:off x="4876800" y="1817077"/>
            <a:ext cx="3733800" cy="3927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Cover letters</a:t>
            </a:r>
            <a:endParaRPr lang="en-US" sz="2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327024"/>
            <a:ext cx="2338388" cy="2927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142" y="2924057"/>
            <a:ext cx="2125613" cy="2790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7188" y="1295400"/>
            <a:ext cx="855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Structured</a:t>
            </a: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sz="700" baseline="50000" dirty="0" smtClean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</a:t>
            </a: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 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Accessible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700" baseline="50000" dirty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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Concise	       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Typical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700" baseline="50000" dirty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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Predictable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700" baseline="50000" dirty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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One-Size-Fits-Most   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109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Consider the document’s </a:t>
            </a:r>
            <a:r>
              <a:rPr lang="en-US" dirty="0"/>
              <a:t>v</a:t>
            </a:r>
            <a:r>
              <a:rPr lang="en-US" dirty="0" smtClean="0"/>
              <a:t>isual impact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799"/>
            <a:ext cx="3810000" cy="3581400"/>
          </a:xfrm>
        </p:spPr>
        <p:txBody>
          <a:bodyPr>
            <a:normAutofit/>
          </a:bodyPr>
          <a:lstStyle/>
          <a:p>
            <a:r>
              <a:rPr lang="en-US" sz="2300" dirty="0" smtClean="0"/>
              <a:t>Very long paragraphs </a:t>
            </a:r>
          </a:p>
          <a:p>
            <a:r>
              <a:rPr lang="en-US" sz="2300" dirty="0" smtClean="0"/>
              <a:t>Starting too many thoughts with “I”</a:t>
            </a:r>
          </a:p>
          <a:p>
            <a:r>
              <a:rPr lang="en-US" sz="2300" dirty="0" smtClean="0"/>
              <a:t>Margins that are too broad or too narrow</a:t>
            </a:r>
          </a:p>
          <a:p>
            <a:r>
              <a:rPr lang="en-US" sz="2300" dirty="0" smtClean="0"/>
              <a:t>Non-standard typeface or font size </a:t>
            </a:r>
          </a:p>
          <a:p>
            <a:r>
              <a:rPr lang="en-US" sz="2300" dirty="0" smtClean="0"/>
              <a:t>Fancy bullets or other pointless flair </a:t>
            </a:r>
            <a:endParaRPr lang="en-US" sz="2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FFDC1-92CE-49E6-AE1A-5CC2BDC3A7B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85800" y="1524000"/>
            <a:ext cx="2514600" cy="45720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200" b="1" dirty="0" smtClean="0">
                <a:solidFill>
                  <a:schemeClr val="tx2"/>
                </a:solidFill>
              </a:rPr>
              <a:t>Things To Avoid!</a:t>
            </a:r>
            <a:endParaRPr lang="en-US" sz="2200" b="1" dirty="0">
              <a:solidFill>
                <a:schemeClr val="tx2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791200" y="5791199"/>
            <a:ext cx="2514600" cy="45720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200" b="1" dirty="0" smtClean="0">
                <a:solidFill>
                  <a:schemeClr val="tx2"/>
                </a:solidFill>
              </a:rPr>
              <a:t>Want to read this?</a:t>
            </a:r>
            <a:endParaRPr lang="en-US" sz="2200" b="1" dirty="0">
              <a:solidFill>
                <a:schemeClr val="tx2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9" y="1343025"/>
            <a:ext cx="3313253" cy="4430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77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182562" y="1144167"/>
          <a:ext cx="3947638" cy="5109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Acrobat Document" r:id="rId4" imgW="5829300" imgH="7543800" progId="AcroExch.Document.11">
                  <p:embed/>
                </p:oleObj>
              </mc:Choice>
              <mc:Fallback>
                <p:oleObj name="Acrobat Document" r:id="rId4" imgW="5829300" imgH="75438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2562" y="1144167"/>
                        <a:ext cx="3947638" cy="51091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Recommended cover </a:t>
            </a:r>
            <a:r>
              <a:rPr lang="en-US" dirty="0"/>
              <a:t>l</a:t>
            </a:r>
            <a:r>
              <a:rPr lang="en-US" dirty="0" smtClean="0"/>
              <a:t>etter </a:t>
            </a:r>
            <a:r>
              <a:rPr lang="en-US" dirty="0"/>
              <a:t>o</a:t>
            </a:r>
            <a:r>
              <a:rPr lang="en-US" dirty="0" smtClean="0"/>
              <a:t>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01726" y="6416675"/>
            <a:ext cx="2133600" cy="365125"/>
          </a:xfrm>
        </p:spPr>
        <p:txBody>
          <a:bodyPr/>
          <a:lstStyle/>
          <a:p>
            <a:fld id="{346FFDC1-92CE-49E6-AE1A-5CC2BDC3A7B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210634" y="1338381"/>
            <a:ext cx="1675565" cy="4065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09942" y="1392294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The header should match your resume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5276" y="1752600"/>
            <a:ext cx="1295400" cy="17254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529726" y="1828800"/>
            <a:ext cx="2590800" cy="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07180" y="1676400"/>
            <a:ext cx="4274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Date submitted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34326" y="2487387"/>
            <a:ext cx="2280274" cy="1939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139352" y="2572498"/>
            <a:ext cx="4909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Recruiting contact (often can be found in CMC Connect); if not available, use “Dear _______ Representative (with name of company)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34326" y="5105694"/>
            <a:ext cx="1295400" cy="1939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529726" y="5229519"/>
            <a:ext cx="2590800" cy="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092817" y="5029200"/>
            <a:ext cx="3532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Sincerely, Regards, or Best regards,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34326" y="5393587"/>
            <a:ext cx="1295400" cy="1939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529726" y="5557039"/>
            <a:ext cx="2590800" cy="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091461" y="5334000"/>
            <a:ext cx="3532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Your name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514600" y="2572498"/>
            <a:ext cx="1624752" cy="1187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228600" y="1981200"/>
            <a:ext cx="2286000" cy="4762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114800" y="1975951"/>
            <a:ext cx="4528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Contact name, with proper title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Company name and physical mailing address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514600" y="2160617"/>
            <a:ext cx="1595342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59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Finding the right </a:t>
            </a:r>
            <a:r>
              <a:rPr lang="en-US" sz="2800" dirty="0"/>
              <a:t>p</a:t>
            </a:r>
            <a:r>
              <a:rPr lang="en-US" sz="2800" dirty="0" smtClean="0"/>
              <a:t>erson / getting </a:t>
            </a:r>
            <a:r>
              <a:rPr lang="en-US" sz="2800" dirty="0"/>
              <a:t>n</a:t>
            </a:r>
            <a:r>
              <a:rPr lang="en-US" sz="2800" dirty="0" smtClean="0"/>
              <a:t>ames </a:t>
            </a:r>
            <a:r>
              <a:rPr lang="en-US" sz="2800" dirty="0"/>
              <a:t>r</a:t>
            </a:r>
            <a:r>
              <a:rPr lang="en-US" sz="2800" dirty="0" smtClean="0"/>
              <a:t>ight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800" dirty="0" smtClean="0"/>
              <a:t>Example</a:t>
            </a:r>
            <a:r>
              <a:rPr lang="en-US" sz="2400" dirty="0" smtClean="0"/>
              <a:t> – GSK</a:t>
            </a:r>
          </a:p>
          <a:p>
            <a:r>
              <a:rPr lang="en-US" sz="2400" dirty="0" smtClean="0"/>
              <a:t>You check CMC Connect – primary contact listed is Frankie Stewart – no Mr. or Mrs. listed in CMCC.  Is Frankie a man or a woman?</a:t>
            </a:r>
          </a:p>
          <a:p>
            <a:r>
              <a:rPr lang="en-US" sz="2400" dirty="0" smtClean="0"/>
              <a:t>Note that </a:t>
            </a:r>
            <a:r>
              <a:rPr lang="en-US" sz="2400" dirty="0"/>
              <a:t>the email </a:t>
            </a:r>
            <a:r>
              <a:rPr lang="en-US" sz="2400" dirty="0" smtClean="0"/>
              <a:t>listed says </a:t>
            </a:r>
            <a:r>
              <a:rPr lang="en-US" sz="2400" dirty="0"/>
              <a:t>Frances </a:t>
            </a:r>
            <a:r>
              <a:rPr lang="en-US" sz="2400" dirty="0" smtClean="0"/>
              <a:t>-frances.m.stewart@gsk.com – still could be either</a:t>
            </a:r>
          </a:p>
          <a:p>
            <a:r>
              <a:rPr lang="en-US" sz="2400" dirty="0" smtClean="0"/>
              <a:t>Now go to LinkedIn – search for Frances Stewart at GSK – learn she is a woman</a:t>
            </a:r>
          </a:p>
          <a:p>
            <a:r>
              <a:rPr lang="en-US" sz="2400" dirty="0" smtClean="0"/>
              <a:t>Address letter as </a:t>
            </a:r>
            <a:r>
              <a:rPr lang="en-US" sz="2400" b="1" dirty="0" smtClean="0"/>
              <a:t>Dear Ms. Stewart: </a:t>
            </a:r>
            <a:r>
              <a:rPr lang="en-US" sz="2400" dirty="0" smtClean="0"/>
              <a:t>and be sure to use her appropriate title in the mailing address of the cover letter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FFDC1-92CE-49E6-AE1A-5CC2BDC3A7B5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47775"/>
            <a:ext cx="39147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16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 to common </a:t>
            </a:r>
            <a:r>
              <a:rPr lang="en-US" dirty="0"/>
              <a:t>q</a:t>
            </a:r>
            <a:r>
              <a:rPr lang="en-US" dirty="0" smtClean="0"/>
              <a:t>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FFDC1-92CE-49E6-AE1A-5CC2BDC3A7B5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927299"/>
              </p:ext>
            </p:extLst>
          </p:nvPr>
        </p:nvGraphicFramePr>
        <p:xfrm>
          <a:off x="304800" y="1493520"/>
          <a:ext cx="8610600" cy="452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5300"/>
                <a:gridCol w="43053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Question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Answer</a:t>
                      </a:r>
                      <a:endParaRPr lang="en-US" dirty="0"/>
                    </a:p>
                  </a:txBody>
                  <a:tcPr/>
                </a:tc>
              </a:tr>
              <a:tr h="31496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How do I find the Company</a:t>
                      </a:r>
                      <a:r>
                        <a:rPr lang="en-US" sz="1600" baseline="0" dirty="0" smtClean="0">
                          <a:solidFill>
                            <a:schemeClr val="tx2"/>
                          </a:solidFill>
                        </a:rPr>
                        <a:t> mailing address?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Use</a:t>
                      </a:r>
                      <a:r>
                        <a:rPr lang="en-US" sz="1600" baseline="0" dirty="0" smtClean="0">
                          <a:solidFill>
                            <a:schemeClr val="tx2"/>
                          </a:solidFill>
                        </a:rPr>
                        <a:t> CMC Connect or company website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8448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To whom should I address</a:t>
                      </a:r>
                      <a:r>
                        <a:rPr lang="en-US" sz="1600" baseline="0" dirty="0" smtClean="0">
                          <a:solidFill>
                            <a:schemeClr val="tx2"/>
                          </a:solidFill>
                        </a:rPr>
                        <a:t> the letter?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Dear [CMC</a:t>
                      </a:r>
                      <a:r>
                        <a:rPr lang="en-US" sz="1600" baseline="0" dirty="0" smtClean="0">
                          <a:solidFill>
                            <a:schemeClr val="tx2"/>
                          </a:solidFill>
                        </a:rPr>
                        <a:t> Contact; Hiring Manager; HR Rep]</a:t>
                      </a:r>
                      <a:endParaRPr lang="en-US" sz="1600" dirty="0" smtClean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Dear [Insert Company Name] Representative (only </a:t>
                      </a:r>
                      <a:r>
                        <a:rPr lang="en-US" sz="1600" baseline="0" dirty="0" smtClean="0">
                          <a:solidFill>
                            <a:schemeClr val="tx2"/>
                          </a:solidFill>
                        </a:rPr>
                        <a:t>as a last resort!)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Do I use a colon</a:t>
                      </a:r>
                      <a:r>
                        <a:rPr lang="en-US" sz="1600" baseline="0" dirty="0" smtClean="0">
                          <a:solidFill>
                            <a:schemeClr val="tx2"/>
                          </a:solidFill>
                        </a:rPr>
                        <a:t> or comma</a:t>
                      </a: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 to</a:t>
                      </a:r>
                      <a:r>
                        <a:rPr lang="en-US" sz="1600" baseline="0" dirty="0" smtClean="0">
                          <a:solidFill>
                            <a:schemeClr val="tx2"/>
                          </a:solidFill>
                        </a:rPr>
                        <a:t> end the salutation?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First or formal interaction </a:t>
                      </a:r>
                      <a:r>
                        <a:rPr lang="en-US" sz="1600" baseline="0" dirty="0" smtClean="0">
                          <a:solidFill>
                            <a:schemeClr val="tx2"/>
                          </a:solidFill>
                          <a:sym typeface="Wingdings"/>
                        </a:rPr>
                        <a:t></a:t>
                      </a:r>
                      <a:r>
                        <a:rPr lang="en-US" sz="1600" baseline="0" dirty="0" smtClean="0">
                          <a:solidFill>
                            <a:schemeClr val="tx2"/>
                          </a:solidFill>
                          <a:sym typeface="Wingdings" pitchFamily="2" charset="2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colon</a:t>
                      </a:r>
                      <a:r>
                        <a:rPr lang="en-US" sz="1600" baseline="0" dirty="0" smtClean="0">
                          <a:solidFill>
                            <a:schemeClr val="tx2"/>
                          </a:solidFill>
                        </a:rPr>
                        <a:t> “:”</a:t>
                      </a:r>
                    </a:p>
                  </a:txBody>
                  <a:tcPr/>
                </a:tc>
              </a:tr>
              <a:tr h="28448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Do I need to include an actual signature?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No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Should I mail the letter?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No, email only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997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In what format should I save</a:t>
                      </a:r>
                      <a:r>
                        <a:rPr lang="en-US" sz="1600" baseline="0" dirty="0" smtClean="0">
                          <a:solidFill>
                            <a:schemeClr val="tx2"/>
                          </a:solidFill>
                        </a:rPr>
                        <a:t> the letter?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Adobe Acrobat (.</a:t>
                      </a:r>
                      <a:r>
                        <a:rPr lang="en-US" sz="1600" dirty="0" err="1" smtClean="0">
                          <a:solidFill>
                            <a:schemeClr val="tx2"/>
                          </a:solidFill>
                        </a:rPr>
                        <a:t>pdf</a:t>
                      </a: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)</a:t>
                      </a:r>
                      <a:r>
                        <a:rPr lang="en-US" sz="1600" baseline="0" dirty="0" smtClean="0">
                          <a:solidFill>
                            <a:schemeClr val="tx2"/>
                          </a:solidFill>
                        </a:rPr>
                        <a:t> whenever possible 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solidFill>
                            <a:schemeClr val="tx2"/>
                          </a:solidFill>
                        </a:rPr>
                        <a:t>Where do I “drop” my resume?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UNC</a:t>
                      </a:r>
                      <a:r>
                        <a:rPr lang="en-US" sz="16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600" baseline="0" dirty="0" smtClean="0">
                          <a:solidFill>
                            <a:schemeClr val="tx2"/>
                          </a:solidFill>
                          <a:sym typeface="Wingdings"/>
                        </a:rPr>
                        <a:t></a:t>
                      </a:r>
                      <a:r>
                        <a:rPr lang="en-US" sz="1600" baseline="0" dirty="0" smtClean="0">
                          <a:solidFill>
                            <a:schemeClr val="tx2"/>
                          </a:solidFill>
                          <a:sym typeface="Wingdings" pitchFamily="2" charset="2"/>
                        </a:rPr>
                        <a:t> CMC Connect (read instructions!)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solidFill>
                            <a:schemeClr val="tx2"/>
                          </a:solidFill>
                        </a:rPr>
                        <a:t>How many representatives should I reference?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Max</a:t>
                      </a:r>
                      <a:r>
                        <a:rPr lang="en-US" sz="1600" baseline="0" dirty="0" smtClean="0">
                          <a:solidFill>
                            <a:schemeClr val="tx2"/>
                          </a:solidFill>
                        </a:rPr>
                        <a:t> 4 people  (Banking companies included)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solidFill>
                            <a:schemeClr val="tx2"/>
                          </a:solidFill>
                        </a:rPr>
                        <a:t>Is there an advantage to apply early?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1143000" algn="l"/>
                        </a:tabLst>
                      </a:pP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UNC</a:t>
                      </a:r>
                      <a:r>
                        <a:rPr lang="en-US" sz="16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600" baseline="0" dirty="0" smtClean="0">
                          <a:solidFill>
                            <a:schemeClr val="tx2"/>
                          </a:solidFill>
                          <a:sym typeface="Wingdings"/>
                        </a:rPr>
                        <a:t></a:t>
                      </a:r>
                      <a:r>
                        <a:rPr lang="en-US" sz="1600" baseline="0" dirty="0" smtClean="0">
                          <a:solidFill>
                            <a:schemeClr val="tx2"/>
                          </a:solidFill>
                          <a:sym typeface="Wingdings" pitchFamily="2" charset="2"/>
                        </a:rPr>
                        <a:t> 	It depends; likely small.</a:t>
                      </a:r>
                    </a:p>
                    <a:p>
                      <a:pPr>
                        <a:tabLst>
                          <a:tab pos="1143000" algn="l"/>
                        </a:tabLst>
                      </a:pPr>
                      <a:r>
                        <a:rPr lang="en-US" sz="1600" baseline="0" dirty="0" smtClean="0">
                          <a:solidFill>
                            <a:schemeClr val="tx2"/>
                          </a:solidFill>
                          <a:sym typeface="Wingdings" pitchFamily="2" charset="2"/>
                        </a:rPr>
                        <a:t>External </a:t>
                      </a:r>
                      <a:r>
                        <a:rPr lang="en-US" sz="1600" baseline="0" dirty="0" smtClean="0">
                          <a:solidFill>
                            <a:schemeClr val="tx2"/>
                          </a:solidFill>
                          <a:sym typeface="Wingdings"/>
                        </a:rPr>
                        <a:t></a:t>
                      </a:r>
                      <a:r>
                        <a:rPr lang="en-US" sz="1600" baseline="0" dirty="0" smtClean="0">
                          <a:solidFill>
                            <a:schemeClr val="tx2"/>
                          </a:solidFill>
                          <a:sym typeface="Wingdings" pitchFamily="2" charset="2"/>
                        </a:rPr>
                        <a:t> 	Probably; apply early!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solidFill>
                            <a:schemeClr val="tx2"/>
                          </a:solidFill>
                        </a:rPr>
                        <a:t>Can it be &gt;1 page?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No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70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to start? The job </a:t>
            </a:r>
            <a:r>
              <a:rPr lang="en-US" dirty="0"/>
              <a:t>d</a:t>
            </a:r>
            <a:r>
              <a:rPr lang="en-US" dirty="0" smtClean="0"/>
              <a:t>escription…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FFDC1-92CE-49E6-AE1A-5CC2BDC3A7B5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97" y="1219200"/>
            <a:ext cx="3264144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307556"/>
            <a:ext cx="3779321" cy="237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6740" y="2057400"/>
            <a:ext cx="10975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tx2"/>
                </a:solidFill>
              </a:rPr>
              <a:t>+</a:t>
            </a:r>
            <a:endParaRPr lang="en-US" sz="96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90735" y="1447800"/>
            <a:ext cx="10975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tx2"/>
                </a:solidFill>
              </a:rPr>
              <a:t>+</a:t>
            </a:r>
            <a:endParaRPr lang="en-US" sz="96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2366" y="1447800"/>
            <a:ext cx="4563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company </a:t>
            </a:r>
            <a:r>
              <a:rPr lang="en-US" sz="2800" dirty="0">
                <a:solidFill>
                  <a:schemeClr val="tx2"/>
                </a:solidFill>
              </a:rPr>
              <a:t>p</a:t>
            </a:r>
            <a:r>
              <a:rPr lang="en-US" sz="2800" dirty="0" smtClean="0">
                <a:solidFill>
                  <a:schemeClr val="tx2"/>
                </a:solidFill>
              </a:rPr>
              <a:t>resentation </a:t>
            </a:r>
            <a:r>
              <a:rPr lang="en-US" sz="2800" dirty="0">
                <a:solidFill>
                  <a:schemeClr val="tx2"/>
                </a:solidFill>
              </a:rPr>
              <a:t>n</a:t>
            </a:r>
            <a:r>
              <a:rPr lang="en-US" sz="2800" dirty="0" smtClean="0">
                <a:solidFill>
                  <a:schemeClr val="tx2"/>
                </a:solidFill>
              </a:rPr>
              <a:t>otes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52366" y="2580620"/>
            <a:ext cx="4563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n</a:t>
            </a:r>
            <a:r>
              <a:rPr lang="en-US" sz="2800" dirty="0" smtClean="0">
                <a:solidFill>
                  <a:schemeClr val="tx2"/>
                </a:solidFill>
              </a:rPr>
              <a:t>etworking </a:t>
            </a:r>
            <a:r>
              <a:rPr lang="en-US" sz="2800" dirty="0">
                <a:solidFill>
                  <a:schemeClr val="tx2"/>
                </a:solidFill>
              </a:rPr>
              <a:t>d</a:t>
            </a:r>
            <a:r>
              <a:rPr lang="en-US" sz="2800" dirty="0" smtClean="0">
                <a:solidFill>
                  <a:schemeClr val="tx2"/>
                </a:solidFill>
              </a:rPr>
              <a:t>iscussions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10" name="Right Brace 9"/>
          <p:cNvSpPr/>
          <p:nvPr/>
        </p:nvSpPr>
        <p:spPr>
          <a:xfrm rot="2825524">
            <a:off x="6728062" y="1997299"/>
            <a:ext cx="999799" cy="4997003"/>
          </a:xfrm>
          <a:prstGeom prst="rightBrace">
            <a:avLst>
              <a:gd name="adj1" fmla="val 106406"/>
              <a:gd name="adj2" fmla="val 50000"/>
            </a:avLst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990735" y="5296928"/>
            <a:ext cx="35106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</a:rPr>
              <a:t>w</a:t>
            </a:r>
            <a:r>
              <a:rPr lang="en-US" sz="2800" b="1" dirty="0" smtClean="0">
                <a:solidFill>
                  <a:schemeClr val="tx2"/>
                </a:solidFill>
              </a:rPr>
              <a:t>hat </a:t>
            </a:r>
            <a:br>
              <a:rPr lang="en-US" sz="2800" b="1" dirty="0" smtClean="0">
                <a:solidFill>
                  <a:schemeClr val="tx2"/>
                </a:solidFill>
              </a:rPr>
            </a:br>
            <a:r>
              <a:rPr lang="en-US" sz="2800" b="1" dirty="0" smtClean="0">
                <a:solidFill>
                  <a:schemeClr val="tx2"/>
                </a:solidFill>
              </a:rPr>
              <a:t>they seek</a:t>
            </a:r>
            <a:endParaRPr lang="en-US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80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647007"/>
              </p:ext>
            </p:extLst>
          </p:nvPr>
        </p:nvGraphicFramePr>
        <p:xfrm>
          <a:off x="122204" y="1143000"/>
          <a:ext cx="4221196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Acrobat Document" r:id="rId3" imgW="5829300" imgH="7543800" progId="AcroExch.Document.11">
                  <p:embed/>
                </p:oleObj>
              </mc:Choice>
              <mc:Fallback>
                <p:oleObj name="Acrobat Document" r:id="rId3" imgW="5829300" imgH="75438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2204" y="1143000"/>
                        <a:ext cx="4221196" cy="502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703"/>
            <a:ext cx="8229600" cy="1143000"/>
          </a:xfrm>
        </p:spPr>
        <p:txBody>
          <a:bodyPr/>
          <a:lstStyle/>
          <a:p>
            <a:r>
              <a:rPr lang="en-US" dirty="0" smtClean="0"/>
              <a:t>The 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FFDC1-92CE-49E6-AE1A-5CC2BDC3A7B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" name="Isosceles Triangle 2"/>
          <p:cNvSpPr/>
          <p:nvPr/>
        </p:nvSpPr>
        <p:spPr>
          <a:xfrm>
            <a:off x="4343400" y="2819400"/>
            <a:ext cx="2133600" cy="1848438"/>
          </a:xfrm>
          <a:prstGeom prst="triangl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876800" y="3368863"/>
            <a:ext cx="990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bg1"/>
                </a:solidFill>
              </a:rPr>
              <a:t>Who You Are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14" name="Isosceles Triangle 13"/>
          <p:cNvSpPr/>
          <p:nvPr/>
        </p:nvSpPr>
        <p:spPr>
          <a:xfrm rot="10800000">
            <a:off x="5638800" y="2819400"/>
            <a:ext cx="2133600" cy="1848438"/>
          </a:xfrm>
          <a:prstGeom prst="triangle">
            <a:avLst/>
          </a:prstGeom>
          <a:noFill/>
          <a:ln w="508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5791200" y="2819400"/>
            <a:ext cx="1828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tx2"/>
                </a:solidFill>
              </a:rPr>
              <a:t>People</a:t>
            </a:r>
          </a:p>
          <a:p>
            <a:pPr algn="ctr"/>
            <a:r>
              <a:rPr lang="en-US" sz="2600" dirty="0" smtClean="0">
                <a:solidFill>
                  <a:schemeClr val="tx2"/>
                </a:solidFill>
              </a:rPr>
              <a:t>You</a:t>
            </a:r>
          </a:p>
          <a:p>
            <a:pPr algn="ctr"/>
            <a:r>
              <a:rPr lang="en-US" sz="2600" dirty="0" smtClean="0">
                <a:solidFill>
                  <a:schemeClr val="tx2"/>
                </a:solidFill>
              </a:rPr>
              <a:t>Know</a:t>
            </a:r>
            <a:endParaRPr lang="en-US" sz="2600" dirty="0">
              <a:solidFill>
                <a:schemeClr val="tx2"/>
              </a:solidFill>
            </a:endParaRPr>
          </a:p>
        </p:txBody>
      </p:sp>
      <p:sp>
        <p:nvSpPr>
          <p:cNvPr id="17" name="Isosceles Triangle 16"/>
          <p:cNvSpPr/>
          <p:nvPr/>
        </p:nvSpPr>
        <p:spPr>
          <a:xfrm>
            <a:off x="6934200" y="2848858"/>
            <a:ext cx="2133600" cy="1848438"/>
          </a:xfrm>
          <a:prstGeom prst="triangl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7162800" y="3368863"/>
            <a:ext cx="1752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bg1"/>
                </a:solidFill>
              </a:rPr>
              <a:t>What</a:t>
            </a:r>
          </a:p>
          <a:p>
            <a:pPr algn="ctr"/>
            <a:r>
              <a:rPr lang="en-US" sz="2600" dirty="0" smtClean="0">
                <a:solidFill>
                  <a:schemeClr val="bg1"/>
                </a:solidFill>
              </a:rPr>
              <a:t>You</a:t>
            </a:r>
          </a:p>
          <a:p>
            <a:pPr algn="ctr"/>
            <a:r>
              <a:rPr lang="en-US" sz="2600" dirty="0" smtClean="0">
                <a:solidFill>
                  <a:schemeClr val="bg1"/>
                </a:solidFill>
              </a:rPr>
              <a:t>Learned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04800" y="2608477"/>
            <a:ext cx="4191000" cy="59192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00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</a:t>
            </a:r>
            <a:r>
              <a:rPr lang="en-US" sz="3200" dirty="0"/>
              <a:t>i</a:t>
            </a:r>
            <a:r>
              <a:rPr lang="en-US" sz="3200" dirty="0" smtClean="0"/>
              <a:t>ntro – who </a:t>
            </a:r>
            <a:r>
              <a:rPr lang="en-US" sz="3200" dirty="0"/>
              <a:t>y</a:t>
            </a:r>
            <a:r>
              <a:rPr lang="en-US" sz="3200" dirty="0" smtClean="0"/>
              <a:t>ou </a:t>
            </a:r>
            <a:r>
              <a:rPr lang="en-US" sz="3200" dirty="0"/>
              <a:t>a</a:t>
            </a:r>
            <a:r>
              <a:rPr lang="en-US" sz="3200" dirty="0" smtClean="0"/>
              <a:t>re &amp; who </a:t>
            </a:r>
            <a:r>
              <a:rPr lang="en-US" sz="3200" dirty="0"/>
              <a:t>y</a:t>
            </a:r>
            <a:r>
              <a:rPr lang="en-US" sz="3200" dirty="0" smtClean="0"/>
              <a:t>ou know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FFDC1-92CE-49E6-AE1A-5CC2BDC3A7B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33400" y="2514600"/>
            <a:ext cx="22860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Good example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124200" y="2514600"/>
            <a:ext cx="54102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I am writing to express my interest in </a:t>
            </a:r>
            <a:r>
              <a:rPr lang="en-US" sz="1600" dirty="0" smtClean="0">
                <a:solidFill>
                  <a:schemeClr val="tx2"/>
                </a:solidFill>
              </a:rPr>
              <a:t>the </a:t>
            </a:r>
            <a:r>
              <a:rPr lang="en-US" sz="1600" dirty="0">
                <a:solidFill>
                  <a:schemeClr val="tx2"/>
                </a:solidFill>
              </a:rPr>
              <a:t>I</a:t>
            </a:r>
            <a:r>
              <a:rPr lang="en-US" sz="1600" dirty="0" smtClean="0">
                <a:solidFill>
                  <a:schemeClr val="tx2"/>
                </a:solidFill>
              </a:rPr>
              <a:t>nvestment Banking summer </a:t>
            </a:r>
            <a:r>
              <a:rPr lang="en-US" sz="1600" dirty="0">
                <a:solidFill>
                  <a:schemeClr val="tx2"/>
                </a:solidFill>
              </a:rPr>
              <a:t>associate program </a:t>
            </a:r>
            <a:r>
              <a:rPr lang="en-US" sz="1600" dirty="0" smtClean="0">
                <a:solidFill>
                  <a:schemeClr val="tx2"/>
                </a:solidFill>
              </a:rPr>
              <a:t>at UBS.  </a:t>
            </a:r>
            <a:r>
              <a:rPr lang="en-US" sz="1600" dirty="0">
                <a:solidFill>
                  <a:schemeClr val="tx2"/>
                </a:solidFill>
              </a:rPr>
              <a:t>Currently, I am a first </a:t>
            </a:r>
            <a:r>
              <a:rPr lang="en-US" sz="1600" dirty="0" smtClean="0">
                <a:solidFill>
                  <a:schemeClr val="tx2"/>
                </a:solidFill>
              </a:rPr>
              <a:t>year MBA </a:t>
            </a:r>
            <a:r>
              <a:rPr lang="en-US" sz="1600" dirty="0">
                <a:solidFill>
                  <a:schemeClr val="tx2"/>
                </a:solidFill>
              </a:rPr>
              <a:t>student at </a:t>
            </a:r>
            <a:r>
              <a:rPr lang="en-US" sz="1600" dirty="0" smtClean="0">
                <a:solidFill>
                  <a:schemeClr val="tx2"/>
                </a:solidFill>
              </a:rPr>
              <a:t>UNC </a:t>
            </a:r>
            <a:r>
              <a:rPr lang="en-US" sz="1600" dirty="0">
                <a:solidFill>
                  <a:schemeClr val="tx2"/>
                </a:solidFill>
              </a:rPr>
              <a:t>Kenan-Flagler Business School. I recently had a phone call with Tom Collins, a managing director in the New York City leveraged </a:t>
            </a:r>
            <a:r>
              <a:rPr lang="en-US" sz="1600" dirty="0" smtClean="0">
                <a:solidFill>
                  <a:schemeClr val="tx2"/>
                </a:solidFill>
              </a:rPr>
              <a:t>finance </a:t>
            </a:r>
            <a:r>
              <a:rPr lang="en-US" sz="1600" dirty="0">
                <a:solidFill>
                  <a:schemeClr val="tx2"/>
                </a:solidFill>
              </a:rPr>
              <a:t>group, and he discussed the geographic expansion model into China.  With my previous work experience in China…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48000" y="2514600"/>
            <a:ext cx="5715000" cy="1828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33400" y="4495800"/>
            <a:ext cx="22860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Poor example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124200" y="4495800"/>
            <a:ext cx="541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I am writing to express my interest in UBS.  At the company presentation, I met with Phil Wads, Jessica Thomas, John Reuters, Amy </a:t>
            </a:r>
            <a:r>
              <a:rPr lang="en-US" dirty="0" err="1" smtClean="0">
                <a:solidFill>
                  <a:schemeClr val="tx2"/>
                </a:solidFill>
              </a:rPr>
              <a:t>Barkdale</a:t>
            </a:r>
            <a:r>
              <a:rPr lang="en-US" dirty="0" smtClean="0">
                <a:solidFill>
                  <a:schemeClr val="tx2"/>
                </a:solidFill>
              </a:rPr>
              <a:t>, Ty Cobb, Austin </a:t>
            </a:r>
            <a:r>
              <a:rPr lang="en-US" dirty="0" err="1" smtClean="0">
                <a:solidFill>
                  <a:schemeClr val="tx2"/>
                </a:solidFill>
              </a:rPr>
              <a:t>DeKoff</a:t>
            </a:r>
            <a:r>
              <a:rPr lang="en-US" dirty="0" smtClean="0">
                <a:solidFill>
                  <a:schemeClr val="tx2"/>
                </a:solidFill>
              </a:rPr>
              <a:t> and Jenny Baker.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48000" y="4495801"/>
            <a:ext cx="5715000" cy="12741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33400" y="1600200"/>
            <a:ext cx="22860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Objectives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3124200" y="1600200"/>
            <a:ext cx="541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Identify yourself and the position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Provide your “reference check”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048000" y="1639669"/>
            <a:ext cx="5715000" cy="6463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819400" y="4736068"/>
            <a:ext cx="3618484" cy="903237"/>
          </a:xfrm>
          <a:prstGeom prst="straightConnector1">
            <a:avLst/>
          </a:prstGeom>
          <a:ln w="38100">
            <a:solidFill>
              <a:srgbClr val="13466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219200" y="5316140"/>
            <a:ext cx="1968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34668"/>
                </a:solidFill>
              </a:rPr>
              <a:t>UBS may have multiple positions</a:t>
            </a:r>
            <a:endParaRPr lang="en-US" dirty="0">
              <a:solidFill>
                <a:srgbClr val="134668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778061" y="5388917"/>
            <a:ext cx="1003739" cy="573554"/>
          </a:xfrm>
          <a:prstGeom prst="straightConnector1">
            <a:avLst/>
          </a:prstGeom>
          <a:ln w="38100">
            <a:solidFill>
              <a:srgbClr val="13466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794812" y="5696129"/>
            <a:ext cx="1968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34668"/>
                </a:solidFill>
              </a:rPr>
              <a:t>Don’t laundry list people</a:t>
            </a:r>
            <a:endParaRPr lang="en-US" dirty="0">
              <a:solidFill>
                <a:srgbClr val="134668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45431" y="4484016"/>
            <a:ext cx="517369" cy="363812"/>
          </a:xfrm>
          <a:prstGeom prst="rect">
            <a:avLst/>
          </a:prstGeom>
          <a:noFill/>
          <a:ln>
            <a:solidFill>
              <a:srgbClr val="1346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8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if </a:t>
            </a:r>
            <a:r>
              <a:rPr lang="en-US" sz="3200" dirty="0"/>
              <a:t>y</a:t>
            </a:r>
            <a:r>
              <a:rPr lang="en-US" sz="3200" dirty="0" smtClean="0"/>
              <a:t>ou </a:t>
            </a:r>
            <a:r>
              <a:rPr lang="en-US" sz="3200" dirty="0"/>
              <a:t>d</a:t>
            </a:r>
            <a:r>
              <a:rPr lang="en-US" sz="3200" dirty="0" smtClean="0"/>
              <a:t>on’t </a:t>
            </a:r>
            <a:r>
              <a:rPr lang="en-US" sz="3200" dirty="0"/>
              <a:t>h</a:t>
            </a:r>
            <a:r>
              <a:rPr lang="en-US" sz="3200" dirty="0" smtClean="0"/>
              <a:t>ave a personal </a:t>
            </a:r>
            <a:r>
              <a:rPr lang="en-US" sz="3200" dirty="0"/>
              <a:t>c</a:t>
            </a:r>
            <a:r>
              <a:rPr lang="en-US" sz="3200" dirty="0" smtClean="0"/>
              <a:t>ontact?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FFDC1-92CE-49E6-AE1A-5CC2BDC3A7B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4038600"/>
            <a:ext cx="2667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My parsimonious grandfather helped me open my first savings account with PNC bank 25 years ago and I’m still a loyal customer.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124200" y="4038600"/>
            <a:ext cx="243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I have more than 200 Nike shoes including 25 Air Force Ones, </a:t>
            </a:r>
            <a:r>
              <a:rPr lang="en-US" i="1" dirty="0"/>
              <a:t>6</a:t>
            </a:r>
            <a:r>
              <a:rPr lang="en-US" i="1" dirty="0" smtClean="0"/>
              <a:t> original Air Jordans, and a pair of the new </a:t>
            </a:r>
            <a:r>
              <a:rPr lang="en-US" i="1" dirty="0" err="1" smtClean="0"/>
              <a:t>Lebrons</a:t>
            </a:r>
            <a:r>
              <a:rPr lang="en-US" i="1" dirty="0" smtClean="0"/>
              <a:t>.  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4038600"/>
            <a:ext cx="243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Caterpillar’s solid Q3 results demonstrate the vast scale of an organization with a global footprint and the importance of a well-defined international strategy.</a:t>
            </a:r>
            <a:endParaRPr lang="en-US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72790"/>
            <a:ext cx="2010751" cy="16621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7649" y="1447800"/>
            <a:ext cx="2010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Nostalgia</a:t>
            </a:r>
          </a:p>
        </p:txBody>
      </p:sp>
      <p:pic>
        <p:nvPicPr>
          <p:cNvPr id="3076" name="Picture 4" descr="https://encrypted-tbn2.gstatic.com/images?q=tbn:ANd9GcQGmcsxYx1cLhfbucDQ5XFbBvzkaSAURkNVVGrgLVN1gB6u744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324" y="2272790"/>
            <a:ext cx="2222152" cy="1664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089" y="2268862"/>
            <a:ext cx="2773673" cy="166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Isosceles Triangle 8"/>
          <p:cNvSpPr/>
          <p:nvPr/>
        </p:nvSpPr>
        <p:spPr>
          <a:xfrm rot="11022073">
            <a:off x="5509015" y="2306816"/>
            <a:ext cx="1220748" cy="138853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265605" y="1447800"/>
            <a:ext cx="2010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/>
                </a:solidFill>
              </a:rPr>
              <a:t>Zealot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91200" y="1447800"/>
            <a:ext cx="3276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/>
                </a:solidFill>
              </a:rPr>
              <a:t>Strategy / Event</a:t>
            </a:r>
          </a:p>
        </p:txBody>
      </p:sp>
    </p:spTree>
    <p:extLst>
      <p:ext uri="{BB962C8B-B14F-4D97-AF65-F5344CB8AC3E}">
        <p14:creationId xmlns:p14="http://schemas.microsoft.com/office/powerpoint/2010/main" val="242099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EC8B6-3ED4-4FA1-910A-5F1CDB1496C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123412"/>
            <a:ext cx="5009013" cy="5002752"/>
          </a:xfrm>
        </p:spPr>
      </p:pic>
    </p:spTree>
    <p:extLst>
      <p:ext uri="{BB962C8B-B14F-4D97-AF65-F5344CB8AC3E}">
        <p14:creationId xmlns:p14="http://schemas.microsoft.com/office/powerpoint/2010/main" val="14785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FFDC1-92CE-49E6-AE1A-5CC2BDC3A7B5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11" name="Diagram 10"/>
          <p:cNvGraphicFramePr/>
          <p:nvPr>
            <p:extLst/>
          </p:nvPr>
        </p:nvGraphicFramePr>
        <p:xfrm>
          <a:off x="4419600" y="1371600"/>
          <a:ext cx="4637773" cy="360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045111"/>
              </p:ext>
            </p:extLst>
          </p:nvPr>
        </p:nvGraphicFramePr>
        <p:xfrm>
          <a:off x="304800" y="1168400"/>
          <a:ext cx="4042847" cy="500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Acrobat Document" r:id="rId9" imgW="5829300" imgH="7543800" progId="AcroExch.Document.11">
                  <p:embed/>
                </p:oleObj>
              </mc:Choice>
              <mc:Fallback>
                <p:oleObj name="Acrobat Document" r:id="rId9" imgW="5829300" imgH="75438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4800" y="1168400"/>
                        <a:ext cx="4042847" cy="500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139830" y="3200400"/>
            <a:ext cx="4203569" cy="1524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63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body – showcase your experience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FFDC1-92CE-49E6-AE1A-5CC2BDC3A7B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33400" y="2838271"/>
            <a:ext cx="22860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Good Example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200400" y="2838271"/>
            <a:ext cx="5410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Before business school, I was a consultant with Bain &amp; Co.  I had an opportunity to partner with ABC Corporation, a major healthcare organization to identify additional market expansion opportunities.  By analyzing quantitative demographic data, forecasting product demands, and estimating supply chain costs, I was able to make a new product entry recommendation.  This type of data analysis experience will allow me to make an immediate impact at McKesson Corporation this summer.    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48000" y="2838271"/>
            <a:ext cx="5715000" cy="325772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33400" y="1600200"/>
            <a:ext cx="22860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Objective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3124200" y="1600200"/>
            <a:ext cx="5410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Explain why your previous experience is relevant for the summer internship.  Show that you can make an immediate impact.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048000" y="1639669"/>
            <a:ext cx="5715000" cy="88386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8" idx="1"/>
          </p:cNvCxnSpPr>
          <p:nvPr/>
        </p:nvCxnSpPr>
        <p:spPr>
          <a:xfrm flipH="1">
            <a:off x="2474536" y="3591171"/>
            <a:ext cx="2249864" cy="201641"/>
          </a:xfrm>
          <a:prstGeom prst="straightConnector1">
            <a:avLst/>
          </a:prstGeom>
          <a:ln w="38100">
            <a:solidFill>
              <a:srgbClr val="13466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1750636" y="4269432"/>
            <a:ext cx="1447800" cy="395248"/>
          </a:xfrm>
          <a:prstGeom prst="straightConnector1">
            <a:avLst/>
          </a:prstGeom>
          <a:ln w="38100">
            <a:solidFill>
              <a:srgbClr val="13466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6781800" y="5562600"/>
            <a:ext cx="2209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just connected the transferable skills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533400" y="4800600"/>
            <a:ext cx="2209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Analyzing data is my skills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264736" y="3753342"/>
            <a:ext cx="2209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have relevant experience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724400" y="3429000"/>
            <a:ext cx="4038600" cy="32434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3228703" y="3945090"/>
            <a:ext cx="4038600" cy="32434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3228702" y="5105400"/>
            <a:ext cx="4467497" cy="32434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1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close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FFDC1-92CE-49E6-AE1A-5CC2BDC3A7B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24400" y="2286000"/>
            <a:ext cx="1371600" cy="1219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24400" y="2507159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Pitch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24400" y="3657600"/>
            <a:ext cx="1371600" cy="1219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724400" y="3878759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Close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400800" y="2286000"/>
            <a:ext cx="2438400" cy="12192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7000" y="2507159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Why You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00800" y="3657600"/>
            <a:ext cx="2438400" cy="12192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00800" y="3878759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Next Step</a:t>
            </a:r>
            <a:endParaRPr lang="en-US" sz="4400" dirty="0">
              <a:solidFill>
                <a:schemeClr val="accent1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304800" y="1142999"/>
          <a:ext cx="4039386" cy="5227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4" name="Acrobat Document" r:id="rId3" imgW="5829300" imgH="7543800" progId="AcroExch.Document.11">
                  <p:embed/>
                </p:oleObj>
              </mc:Choice>
              <mc:Fallback>
                <p:oleObj name="Acrobat Document" r:id="rId3" imgW="5829300" imgH="75438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1142999"/>
                        <a:ext cx="4039386" cy="52279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140617" y="4648200"/>
            <a:ext cx="4203569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</a:t>
            </a:r>
            <a:r>
              <a:rPr lang="en-US" dirty="0"/>
              <a:t>a</a:t>
            </a:r>
            <a:r>
              <a:rPr lang="en-US" dirty="0" smtClean="0"/>
              <a:t>ll </a:t>
            </a:r>
            <a:r>
              <a:rPr lang="en-US" dirty="0"/>
              <a:t>t</a:t>
            </a:r>
            <a:r>
              <a:rPr lang="en-US" dirty="0" smtClean="0"/>
              <a:t>ogether…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FFDC1-92CE-49E6-AE1A-5CC2BDC3A7B5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838200" y="1600200"/>
            <a:ext cx="28194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What they seek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5181600" y="1600200"/>
            <a:ext cx="28194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What you have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685800" y="2362200"/>
            <a:ext cx="5029200" cy="2514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124200" y="2362200"/>
            <a:ext cx="4953000" cy="2514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52800" y="2514600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Analytical Ability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2971800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Leadership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2800" y="34290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Strong Communication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800" y="42026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Forecasting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25146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General Management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3200400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Interpersonal skills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3657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Creativity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200" y="4191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Teamwork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67400" y="2514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Retail experience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7400" y="3048000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Int’l expertise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67400" y="3544476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Channel Management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67400" y="4231733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Biz Development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4038600" y="4876800"/>
            <a:ext cx="9144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838200" y="5486400"/>
            <a:ext cx="73152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Skill overlap is the foundation of your letter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8006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Let’s be honest, life is time-constrained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FFDC1-92CE-49E6-AE1A-5CC2BDC3A7B5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4237199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85975"/>
            <a:ext cx="4274500" cy="4069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1371600"/>
            <a:ext cx="228600" cy="228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2875" y="1752600"/>
            <a:ext cx="228600" cy="228600"/>
          </a:xfrm>
          <a:prstGeom prst="rect">
            <a:avLst/>
          </a:prstGeom>
          <a:solidFill>
            <a:srgbClr val="BC0E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0525" y="1295400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Standard content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676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Company/position specific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648200" y="1441966"/>
            <a:ext cx="4114800" cy="542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Goal: 70% original content</a:t>
            </a:r>
            <a:endParaRPr lang="en-US" sz="2400" dirty="0"/>
          </a:p>
        </p:txBody>
      </p:sp>
      <p:sp>
        <p:nvSpPr>
          <p:cNvPr id="12" name="Rounded Rectangle 11"/>
          <p:cNvSpPr/>
          <p:nvPr/>
        </p:nvSpPr>
        <p:spPr>
          <a:xfrm>
            <a:off x="1166050" y="5551836"/>
            <a:ext cx="3200400" cy="542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Inferior cover letter</a:t>
            </a:r>
            <a:endParaRPr lang="en-US" sz="2400" dirty="0"/>
          </a:p>
        </p:txBody>
      </p:sp>
      <p:sp>
        <p:nvSpPr>
          <p:cNvPr id="14" name="Rounded Rectangle 13"/>
          <p:cNvSpPr/>
          <p:nvPr/>
        </p:nvSpPr>
        <p:spPr>
          <a:xfrm>
            <a:off x="5489996" y="5551836"/>
            <a:ext cx="3218024" cy="542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Superior cover letter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1882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/>
          <p:cNvGraphicFramePr/>
          <p:nvPr>
            <p:extLst/>
          </p:nvPr>
        </p:nvGraphicFramePr>
        <p:xfrm>
          <a:off x="2971800" y="1582518"/>
          <a:ext cx="5938666" cy="4364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Check – The Details Count!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FFDC1-92CE-49E6-AE1A-5CC2BDC3A7B5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123" name="Picture 3" descr="C:\Users\howleyc\AppData\Local\Microsoft\Windows\Temporary Internet Files\Content.IE5\0L999OWV\MC900434665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90800"/>
            <a:ext cx="2318431" cy="213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78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Activity: </a:t>
            </a:r>
            <a:r>
              <a:rPr lang="en-US" dirty="0" smtClean="0"/>
              <a:t>cover letter peer 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EC8B6-3ED4-4FA1-910A-5F1CDB1496C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2621883"/>
            <a:ext cx="2895600" cy="959276"/>
          </a:xfrm>
          <a:prstGeom prst="round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In pairs review each other’s cover letter &amp; provide feedback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4419600"/>
            <a:ext cx="1709047" cy="168656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57200" y="1371600"/>
            <a:ext cx="6096000" cy="609600"/>
          </a:xfrm>
          <a:prstGeom prst="roundRect">
            <a:avLst/>
          </a:prstGeom>
          <a:solidFill>
            <a:srgbClr val="4DA0D7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15 minutes</a:t>
            </a:r>
            <a:endParaRPr lang="en-US" sz="2800" dirty="0"/>
          </a:p>
        </p:txBody>
      </p:sp>
      <p:sp>
        <p:nvSpPr>
          <p:cNvPr id="10" name="Rounded Rectangle 9"/>
          <p:cNvSpPr/>
          <p:nvPr/>
        </p:nvSpPr>
        <p:spPr>
          <a:xfrm>
            <a:off x="3200400" y="2379515"/>
            <a:ext cx="5486400" cy="158288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352800" y="2328208"/>
            <a:ext cx="518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>
              <a:buFont typeface="+mj-lt"/>
              <a:buAutoNum type="arabicPeriod"/>
            </a:pPr>
            <a:r>
              <a:rPr lang="en-US" sz="2000" dirty="0"/>
              <a:t>Is it error </a:t>
            </a:r>
            <a:r>
              <a:rPr lang="en-US" sz="2000" dirty="0" smtClean="0"/>
              <a:t>free?</a:t>
            </a:r>
            <a:endParaRPr lang="en-US" sz="2000" dirty="0"/>
          </a:p>
          <a:p>
            <a:pPr marL="287338" indent="-287338">
              <a:buFont typeface="+mj-lt"/>
              <a:buAutoNum type="arabicPeriod"/>
            </a:pPr>
            <a:r>
              <a:rPr lang="en-US" sz="2000" dirty="0"/>
              <a:t>Is it </a:t>
            </a:r>
            <a:r>
              <a:rPr lang="en-US" sz="2000" dirty="0" smtClean="0"/>
              <a:t>clear?</a:t>
            </a:r>
            <a:endParaRPr lang="en-US" sz="2000" dirty="0"/>
          </a:p>
          <a:p>
            <a:pPr marL="287338" indent="-287338">
              <a:buFont typeface="+mj-lt"/>
              <a:buAutoNum type="arabicPeriod"/>
            </a:pPr>
            <a:r>
              <a:rPr lang="en-US" sz="2000" dirty="0"/>
              <a:t>Does it follow a logical </a:t>
            </a:r>
            <a:r>
              <a:rPr lang="en-US" sz="2000" dirty="0" smtClean="0"/>
              <a:t>structure?</a:t>
            </a:r>
            <a:endParaRPr lang="en-US" sz="2000" dirty="0"/>
          </a:p>
          <a:p>
            <a:pPr marL="287338" indent="-287338">
              <a:buFont typeface="+mj-lt"/>
              <a:buAutoNum type="arabicPeriod"/>
            </a:pPr>
            <a:r>
              <a:rPr lang="en-US" sz="2000" dirty="0"/>
              <a:t>Is it </a:t>
            </a:r>
            <a:r>
              <a:rPr lang="en-US" sz="2000" dirty="0" smtClean="0"/>
              <a:t>compelling?</a:t>
            </a:r>
          </a:p>
          <a:p>
            <a:pPr marL="287338" indent="-287338">
              <a:buFont typeface="+mj-lt"/>
              <a:buAutoNum type="arabicPeriod"/>
            </a:pPr>
            <a:r>
              <a:rPr lang="en-US" sz="2000" dirty="0" smtClean="0"/>
              <a:t>Are skills translated?</a:t>
            </a:r>
            <a:endParaRPr lang="en-US" sz="2000" dirty="0"/>
          </a:p>
          <a:p>
            <a:pPr marL="285750" indent="-285750">
              <a:buFont typeface="+mj-lt"/>
              <a:buAutoNum type="arabicPeriod"/>
            </a:pPr>
            <a:endParaRPr lang="en-US" sz="2000" b="1" dirty="0" smtClean="0">
              <a:solidFill>
                <a:srgbClr val="1346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64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FFDC1-92CE-49E6-AE1A-5CC2BDC3A7B5}" type="slidenum">
              <a:rPr lang="en-US" smtClean="0"/>
              <a:pPr/>
              <a:t>37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83679107"/>
              </p:ext>
            </p:extLst>
          </p:nvPr>
        </p:nvGraphicFramePr>
        <p:xfrm>
          <a:off x="457200" y="1803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384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3352800" y="3114907"/>
            <a:ext cx="2971800" cy="3133493"/>
            <a:chOff x="3352800" y="3114907"/>
            <a:chExt cx="2971800" cy="3133493"/>
          </a:xfrm>
        </p:grpSpPr>
        <p:sp>
          <p:nvSpPr>
            <p:cNvPr id="47" name="Right Arrow 46"/>
            <p:cNvSpPr/>
            <p:nvPr/>
          </p:nvSpPr>
          <p:spPr>
            <a:xfrm>
              <a:off x="3352800" y="3350011"/>
              <a:ext cx="1143000" cy="99233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4495800" y="3114907"/>
              <a:ext cx="1371600" cy="611714"/>
              <a:chOff x="-609600" y="2895600"/>
              <a:chExt cx="1371600" cy="611714"/>
            </a:xfrm>
          </p:grpSpPr>
          <p:pic>
            <p:nvPicPr>
              <p:cNvPr id="49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9600" y="2895600"/>
                <a:ext cx="373063" cy="6117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0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20663" y="2895600"/>
                <a:ext cx="373063" cy="6117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1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137" y="2895600"/>
                <a:ext cx="373063" cy="6117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2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937" y="2895600"/>
                <a:ext cx="373063" cy="6117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53" name="Group 52"/>
            <p:cNvGrpSpPr/>
            <p:nvPr/>
          </p:nvGrpSpPr>
          <p:grpSpPr>
            <a:xfrm>
              <a:off x="4493766" y="3884086"/>
              <a:ext cx="1371600" cy="611714"/>
              <a:chOff x="-609600" y="2895600"/>
              <a:chExt cx="1371600" cy="611714"/>
            </a:xfrm>
          </p:grpSpPr>
          <p:pic>
            <p:nvPicPr>
              <p:cNvPr id="54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9600" y="2895600"/>
                <a:ext cx="373063" cy="6117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5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20663" y="2895600"/>
                <a:ext cx="373063" cy="6117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6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137" y="2895600"/>
                <a:ext cx="373063" cy="6117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7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937" y="2895600"/>
                <a:ext cx="373063" cy="6117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58" name="Rounded Rectangle 57"/>
            <p:cNvSpPr/>
            <p:nvPr/>
          </p:nvSpPr>
          <p:spPr>
            <a:xfrm>
              <a:off x="4038600" y="5486400"/>
              <a:ext cx="2286000" cy="76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Interviewed</a:t>
              </a:r>
              <a:endParaRPr lang="en-US" sz="2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Just </a:t>
            </a:r>
            <a:r>
              <a:rPr lang="en-US" dirty="0"/>
              <a:t>R</a:t>
            </a:r>
            <a:r>
              <a:rPr lang="en-US" dirty="0" smtClean="0"/>
              <a:t>emember…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…great job search correspondence isn’t everything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FFDC1-92CE-49E6-AE1A-5CC2BDC3A7B5}" type="slidenum">
              <a:rPr lang="en-US" smtClean="0"/>
              <a:pPr/>
              <a:t>38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33400" y="2514600"/>
            <a:ext cx="1371600" cy="611714"/>
            <a:chOff x="533400" y="2895600"/>
            <a:chExt cx="1371600" cy="611714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2895600"/>
              <a:ext cx="373063" cy="61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337" y="2895600"/>
              <a:ext cx="373063" cy="61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7137" y="2895600"/>
              <a:ext cx="373063" cy="61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1937" y="2895600"/>
              <a:ext cx="373063" cy="61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1905000" y="2514600"/>
            <a:ext cx="1371600" cy="611714"/>
            <a:chOff x="533400" y="2895600"/>
            <a:chExt cx="1371600" cy="611714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2895600"/>
              <a:ext cx="373063" cy="61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337" y="2895600"/>
              <a:ext cx="373063" cy="61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7137" y="2895600"/>
              <a:ext cx="373063" cy="61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1937" y="2895600"/>
              <a:ext cx="373063" cy="61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533400" y="3276600"/>
            <a:ext cx="1371600" cy="611714"/>
            <a:chOff x="533400" y="2895600"/>
            <a:chExt cx="1371600" cy="611714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2895600"/>
              <a:ext cx="373063" cy="61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337" y="2895600"/>
              <a:ext cx="373063" cy="61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7137" y="2895600"/>
              <a:ext cx="373063" cy="61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1937" y="2895600"/>
              <a:ext cx="373063" cy="61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1905000" y="3276600"/>
            <a:ext cx="1371600" cy="611714"/>
            <a:chOff x="533400" y="2895600"/>
            <a:chExt cx="1371600" cy="611714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2895600"/>
              <a:ext cx="373063" cy="61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337" y="2895600"/>
              <a:ext cx="373063" cy="61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7137" y="2895600"/>
              <a:ext cx="373063" cy="61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1937" y="2895600"/>
              <a:ext cx="373063" cy="61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533400" y="4036486"/>
            <a:ext cx="1371600" cy="611714"/>
            <a:chOff x="533400" y="2895600"/>
            <a:chExt cx="1371600" cy="611714"/>
          </a:xfrm>
        </p:grpSpPr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2895600"/>
              <a:ext cx="373063" cy="61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337" y="2895600"/>
              <a:ext cx="373063" cy="61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7137" y="2895600"/>
              <a:ext cx="373063" cy="61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1937" y="2895600"/>
              <a:ext cx="373063" cy="61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0" name="Group 29"/>
          <p:cNvGrpSpPr/>
          <p:nvPr/>
        </p:nvGrpSpPr>
        <p:grpSpPr>
          <a:xfrm>
            <a:off x="1905000" y="4036486"/>
            <a:ext cx="1371600" cy="611714"/>
            <a:chOff x="533400" y="2895600"/>
            <a:chExt cx="1371600" cy="611714"/>
          </a:xfrm>
        </p:grpSpPr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2895600"/>
              <a:ext cx="373063" cy="61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337" y="2895600"/>
              <a:ext cx="373063" cy="61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7137" y="2895600"/>
              <a:ext cx="373063" cy="61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1937" y="2895600"/>
              <a:ext cx="373063" cy="61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5" name="Group 34"/>
          <p:cNvGrpSpPr/>
          <p:nvPr/>
        </p:nvGrpSpPr>
        <p:grpSpPr>
          <a:xfrm>
            <a:off x="533400" y="4798486"/>
            <a:ext cx="1371600" cy="611714"/>
            <a:chOff x="533400" y="2895600"/>
            <a:chExt cx="1371600" cy="611714"/>
          </a:xfrm>
        </p:grpSpPr>
        <p:pic>
          <p:nvPicPr>
            <p:cNvPr id="36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2895600"/>
              <a:ext cx="373063" cy="61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337" y="2895600"/>
              <a:ext cx="373063" cy="61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7137" y="2895600"/>
              <a:ext cx="373063" cy="61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1937" y="2895600"/>
              <a:ext cx="373063" cy="61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0" name="Group 39"/>
          <p:cNvGrpSpPr/>
          <p:nvPr/>
        </p:nvGrpSpPr>
        <p:grpSpPr>
          <a:xfrm>
            <a:off x="1905000" y="4798486"/>
            <a:ext cx="1371600" cy="611714"/>
            <a:chOff x="533400" y="2895600"/>
            <a:chExt cx="1371600" cy="611714"/>
          </a:xfrm>
        </p:grpSpPr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2895600"/>
              <a:ext cx="373063" cy="61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337" y="2895600"/>
              <a:ext cx="373063" cy="61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7137" y="2895600"/>
              <a:ext cx="373063" cy="61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1937" y="2895600"/>
              <a:ext cx="373063" cy="61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6" name="Rounded Rectangle 45"/>
          <p:cNvSpPr/>
          <p:nvPr/>
        </p:nvSpPr>
        <p:spPr>
          <a:xfrm>
            <a:off x="678190" y="5486400"/>
            <a:ext cx="22860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Applicants</a:t>
            </a:r>
            <a:endParaRPr lang="en-US" sz="2400" dirty="0"/>
          </a:p>
        </p:txBody>
      </p:sp>
      <p:sp>
        <p:nvSpPr>
          <p:cNvPr id="45" name="Oval 44"/>
          <p:cNvSpPr/>
          <p:nvPr/>
        </p:nvSpPr>
        <p:spPr>
          <a:xfrm>
            <a:off x="6400800" y="2693377"/>
            <a:ext cx="2286000" cy="1941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61" name="TextBox 60"/>
          <p:cNvSpPr txBox="1"/>
          <p:nvPr/>
        </p:nvSpPr>
        <p:spPr>
          <a:xfrm>
            <a:off x="6292362" y="3043848"/>
            <a:ext cx="259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Keep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Networking!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33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EC8B6-3ED4-4FA1-910A-5F1CDB1496C6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420" y="1295400"/>
            <a:ext cx="7501159" cy="479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50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EC8B6-3ED4-4FA1-910A-5F1CDB1496C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146" name="Picture 2" descr="Charlie-and-the-Chocolate-009.jpg (460×276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7391400" cy="443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51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dirty="0" smtClean="0"/>
              <a:t>Goals and agenda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1711933" y="1434061"/>
            <a:ext cx="5204874" cy="1346522"/>
            <a:chOff x="1686533" y="1832771"/>
            <a:chExt cx="5204874" cy="1346522"/>
          </a:xfrm>
        </p:grpSpPr>
        <p:sp>
          <p:nvSpPr>
            <p:cNvPr id="13" name="Freeform 12"/>
            <p:cNvSpPr/>
            <p:nvPr/>
          </p:nvSpPr>
          <p:spPr>
            <a:xfrm>
              <a:off x="2359793" y="1832771"/>
              <a:ext cx="4531614" cy="1346522"/>
            </a:xfrm>
            <a:custGeom>
              <a:avLst/>
              <a:gdLst>
                <a:gd name="connsiteX0" fmla="*/ 0 w 4531614"/>
                <a:gd name="connsiteY0" fmla="*/ 0 h 1346520"/>
                <a:gd name="connsiteX1" fmla="*/ 3858354 w 4531614"/>
                <a:gd name="connsiteY1" fmla="*/ 0 h 1346520"/>
                <a:gd name="connsiteX2" fmla="*/ 4531614 w 4531614"/>
                <a:gd name="connsiteY2" fmla="*/ 673260 h 1346520"/>
                <a:gd name="connsiteX3" fmla="*/ 3858354 w 4531614"/>
                <a:gd name="connsiteY3" fmla="*/ 1346520 h 1346520"/>
                <a:gd name="connsiteX4" fmla="*/ 0 w 4531614"/>
                <a:gd name="connsiteY4" fmla="*/ 1346520 h 1346520"/>
                <a:gd name="connsiteX5" fmla="*/ 0 w 4531614"/>
                <a:gd name="connsiteY5" fmla="*/ 0 h 1346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1614" h="1346520">
                  <a:moveTo>
                    <a:pt x="4531614" y="1346519"/>
                  </a:moveTo>
                  <a:lnTo>
                    <a:pt x="673260" y="1346519"/>
                  </a:lnTo>
                  <a:lnTo>
                    <a:pt x="0" y="673260"/>
                  </a:lnTo>
                  <a:lnTo>
                    <a:pt x="673260" y="1"/>
                  </a:lnTo>
                  <a:lnTo>
                    <a:pt x="4531614" y="1"/>
                  </a:lnTo>
                  <a:lnTo>
                    <a:pt x="4531614" y="1346519"/>
                  </a:lnTo>
                  <a:close/>
                </a:path>
              </a:pathLst>
            </a:custGeom>
            <a:solidFill>
              <a:srgbClr val="A5D1EF"/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30408" tIns="99061" rIns="184912" bIns="99061" numCol="1" spcCol="1270" anchor="ctr" anchorCtr="0">
              <a:noAutofit/>
            </a:bodyPr>
            <a:lstStyle/>
            <a:p>
              <a:pPr lvl="0" algn="ctr" defTabSz="1155700">
                <a:spcBef>
                  <a:spcPct val="0"/>
                </a:spcBef>
              </a:pPr>
              <a:r>
                <a:rPr lang="en-US" sz="2400" kern="1200" dirty="0" smtClean="0">
                  <a:latin typeface="Calibri" pitchFamily="34" charset="0"/>
                  <a:cs typeface="Calibri" pitchFamily="34" charset="0"/>
                </a:rPr>
                <a:t>Types of Job Search Correspondence</a:t>
              </a:r>
              <a:endParaRPr lang="en-US" sz="2400" kern="1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686533" y="1832772"/>
              <a:ext cx="1346520" cy="1346520"/>
            </a:xfrm>
            <a:prstGeom prst="ellipse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20000" b="-20000"/>
              </a:stretch>
            </a:blipFill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0" name="Group 19"/>
          <p:cNvGrpSpPr/>
          <p:nvPr/>
        </p:nvGrpSpPr>
        <p:grpSpPr>
          <a:xfrm>
            <a:off x="1711933" y="3048000"/>
            <a:ext cx="5204874" cy="1346521"/>
            <a:chOff x="1686533" y="3581238"/>
            <a:chExt cx="5204874" cy="1346521"/>
          </a:xfrm>
        </p:grpSpPr>
        <p:sp>
          <p:nvSpPr>
            <p:cNvPr id="15" name="Freeform 14"/>
            <p:cNvSpPr/>
            <p:nvPr/>
          </p:nvSpPr>
          <p:spPr>
            <a:xfrm>
              <a:off x="2359793" y="3581238"/>
              <a:ext cx="4531614" cy="1346521"/>
            </a:xfrm>
            <a:custGeom>
              <a:avLst/>
              <a:gdLst>
                <a:gd name="connsiteX0" fmla="*/ 0 w 4531614"/>
                <a:gd name="connsiteY0" fmla="*/ 0 h 1346520"/>
                <a:gd name="connsiteX1" fmla="*/ 3858354 w 4531614"/>
                <a:gd name="connsiteY1" fmla="*/ 0 h 1346520"/>
                <a:gd name="connsiteX2" fmla="*/ 4531614 w 4531614"/>
                <a:gd name="connsiteY2" fmla="*/ 673260 h 1346520"/>
                <a:gd name="connsiteX3" fmla="*/ 3858354 w 4531614"/>
                <a:gd name="connsiteY3" fmla="*/ 1346520 h 1346520"/>
                <a:gd name="connsiteX4" fmla="*/ 0 w 4531614"/>
                <a:gd name="connsiteY4" fmla="*/ 1346520 h 1346520"/>
                <a:gd name="connsiteX5" fmla="*/ 0 w 4531614"/>
                <a:gd name="connsiteY5" fmla="*/ 0 h 1346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1614" h="1346520">
                  <a:moveTo>
                    <a:pt x="4531614" y="1346519"/>
                  </a:moveTo>
                  <a:lnTo>
                    <a:pt x="673260" y="1346519"/>
                  </a:lnTo>
                  <a:lnTo>
                    <a:pt x="0" y="673260"/>
                  </a:lnTo>
                  <a:lnTo>
                    <a:pt x="673260" y="1"/>
                  </a:lnTo>
                  <a:lnTo>
                    <a:pt x="4531614" y="1"/>
                  </a:lnTo>
                  <a:lnTo>
                    <a:pt x="4531614" y="1346519"/>
                  </a:lnTo>
                  <a:close/>
                </a:path>
              </a:pathLst>
            </a:custGeom>
            <a:solidFill>
              <a:srgbClr val="4DA0D7"/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30408" tIns="99061" rIns="184912" bIns="99060" numCol="1" spcCol="1270" anchor="ctr" anchorCtr="0">
              <a:noAutofit/>
            </a:bodyPr>
            <a:lstStyle/>
            <a:p>
              <a:pPr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smtClean="0">
                  <a:latin typeface="Calibri" pitchFamily="34" charset="0"/>
                  <a:cs typeface="Calibri" pitchFamily="34" charset="0"/>
                </a:rPr>
                <a:t>Construction &amp; Practice</a:t>
              </a:r>
              <a:endParaRPr lang="en-US" sz="2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686533" y="3581239"/>
              <a:ext cx="1346520" cy="1346520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20000" b="-20000"/>
              </a:stretch>
            </a:blipFill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1" name="Group 20"/>
          <p:cNvGrpSpPr/>
          <p:nvPr/>
        </p:nvGrpSpPr>
        <p:grpSpPr>
          <a:xfrm>
            <a:off x="1711932" y="4674638"/>
            <a:ext cx="5204875" cy="1346521"/>
            <a:chOff x="1686533" y="5329706"/>
            <a:chExt cx="5204875" cy="1346521"/>
          </a:xfrm>
          <a:effectLst/>
        </p:grpSpPr>
        <p:sp>
          <p:nvSpPr>
            <p:cNvPr id="17" name="Freeform 16"/>
            <p:cNvSpPr/>
            <p:nvPr/>
          </p:nvSpPr>
          <p:spPr>
            <a:xfrm>
              <a:off x="2359793" y="5329706"/>
              <a:ext cx="4531615" cy="1346521"/>
            </a:xfrm>
            <a:custGeom>
              <a:avLst/>
              <a:gdLst>
                <a:gd name="connsiteX0" fmla="*/ 0 w 4531614"/>
                <a:gd name="connsiteY0" fmla="*/ 0 h 1346520"/>
                <a:gd name="connsiteX1" fmla="*/ 3858354 w 4531614"/>
                <a:gd name="connsiteY1" fmla="*/ 0 h 1346520"/>
                <a:gd name="connsiteX2" fmla="*/ 4531614 w 4531614"/>
                <a:gd name="connsiteY2" fmla="*/ 673260 h 1346520"/>
                <a:gd name="connsiteX3" fmla="*/ 3858354 w 4531614"/>
                <a:gd name="connsiteY3" fmla="*/ 1346520 h 1346520"/>
                <a:gd name="connsiteX4" fmla="*/ 0 w 4531614"/>
                <a:gd name="connsiteY4" fmla="*/ 1346520 h 1346520"/>
                <a:gd name="connsiteX5" fmla="*/ 0 w 4531614"/>
                <a:gd name="connsiteY5" fmla="*/ 0 h 1346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1614" h="1346520">
                  <a:moveTo>
                    <a:pt x="4531614" y="1346519"/>
                  </a:moveTo>
                  <a:lnTo>
                    <a:pt x="673260" y="1346519"/>
                  </a:lnTo>
                  <a:lnTo>
                    <a:pt x="0" y="673260"/>
                  </a:lnTo>
                  <a:lnTo>
                    <a:pt x="673260" y="1"/>
                  </a:lnTo>
                  <a:lnTo>
                    <a:pt x="4531614" y="1"/>
                  </a:lnTo>
                  <a:lnTo>
                    <a:pt x="4531614" y="1346519"/>
                  </a:lnTo>
                  <a:close/>
                </a:path>
              </a:pathLst>
            </a:custGeom>
            <a:solidFill>
              <a:schemeClr val="accent1"/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30408" tIns="99061" rIns="184913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smtClean="0">
                  <a:latin typeface="Calibri" pitchFamily="34" charset="0"/>
                  <a:cs typeface="Calibri" pitchFamily="34" charset="0"/>
                </a:rPr>
                <a:t>Important Points</a:t>
              </a:r>
              <a:endParaRPr lang="en-US" sz="2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686533" y="5329707"/>
              <a:ext cx="1346520" cy="1346520"/>
            </a:xfrm>
            <a:prstGeom prst="ellipse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20000" b="-20000"/>
              </a:stretch>
            </a:blipFill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420076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Main types of job search correspondence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EC8B6-3ED4-4FA1-910A-5F1CDB1496C6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63516329"/>
              </p:ext>
            </p:extLst>
          </p:nvPr>
        </p:nvGraphicFramePr>
        <p:xfrm>
          <a:off x="2133600" y="1524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" y="1524000"/>
            <a:ext cx="20574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41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it matters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EC8B6-3ED4-4FA1-910A-5F1CDB1496C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170" name="Picture 2" descr="Magritte_TheSonOfMan.jpg (266×37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1883302" cy="26479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4038600"/>
            <a:ext cx="213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34668"/>
                </a:solidFill>
              </a:rPr>
              <a:t>A tangible representation of your professionalism</a:t>
            </a:r>
            <a:endParaRPr lang="en-US" sz="2400" dirty="0">
              <a:solidFill>
                <a:srgbClr val="134668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957" y="1248590"/>
            <a:ext cx="1399816" cy="26185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1219200"/>
            <a:ext cx="1791728" cy="26479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81400" y="40386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34668"/>
                </a:solidFill>
              </a:rPr>
              <a:t>Often your first impression</a:t>
            </a:r>
            <a:endParaRPr lang="en-US" sz="2400" dirty="0">
              <a:solidFill>
                <a:srgbClr val="134668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7001" y="4077789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34668"/>
                </a:solidFill>
              </a:rPr>
              <a:t>It’s a permanent medium</a:t>
            </a:r>
            <a:endParaRPr lang="en-US" sz="2400" dirty="0">
              <a:solidFill>
                <a:srgbClr val="1346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12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email to an alumnus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400" dirty="0" smtClean="0"/>
              <a:t>Dear Daren: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I hope that you’re having a good day. I’m a MBA student at UNC Kenan-Flagler and I’m exploring potential career paths. Similar to you, I have a passion for sports and I’m an ardent Tar Heel fan.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I have done extensive research to learn more about Nike’s strategic expansion in emerging markets and focus on core athletes. To complement this digital research, I would appreciate hearing your views on Nike’s global businesses.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I understand that you are busy, so I thought it would be helpful if I proposed a few blocks of time that might align with your schedule. Would you be available for a 15-20 minute phone call during either of these blocks of time?</a:t>
            </a:r>
          </a:p>
          <a:p>
            <a:pPr indent="-173038"/>
            <a:r>
              <a:rPr lang="en-US" sz="2400" dirty="0" smtClean="0"/>
              <a:t>Tuesday, 4 – 7PM Pacific Time</a:t>
            </a:r>
          </a:p>
          <a:p>
            <a:pPr indent="-173038"/>
            <a:r>
              <a:rPr lang="en-US" sz="2400" dirty="0" smtClean="0"/>
              <a:t>Wednesday, 7 – 10AM Pacific Time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Thank you in advance for your consideration. Would you be willing to speak with me?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Regards,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Ramses Tar Heel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EC8B6-3ED4-4FA1-910A-5F1CDB1496C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1230868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Subject: UNC MBA student seeks your guidance</a:t>
            </a:r>
            <a:endParaRPr lang="en-US" sz="16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572000" y="1415534"/>
            <a:ext cx="4572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5105400" y="1165543"/>
            <a:ext cx="2895600" cy="4346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/>
              <a:t>Alumni        students; Leverage UNC</a:t>
            </a:r>
            <a:endParaRPr lang="en-US" sz="1400" dirty="0"/>
          </a:p>
        </p:txBody>
      </p:sp>
      <p:sp>
        <p:nvSpPr>
          <p:cNvPr id="9" name="Heart 8"/>
          <p:cNvSpPr/>
          <p:nvPr/>
        </p:nvSpPr>
        <p:spPr>
          <a:xfrm>
            <a:off x="5791200" y="1290538"/>
            <a:ext cx="228600" cy="184666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438400" y="2459666"/>
            <a:ext cx="47244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7315200" y="2210440"/>
            <a:ext cx="1371600" cy="53276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/>
              <a:t>Make an early connection</a:t>
            </a:r>
            <a:endParaRPr lang="en-US" sz="1400" dirty="0"/>
          </a:p>
        </p:txBody>
      </p:sp>
      <p:sp>
        <p:nvSpPr>
          <p:cNvPr id="15" name="Rounded Rectangle 14"/>
          <p:cNvSpPr/>
          <p:nvPr/>
        </p:nvSpPr>
        <p:spPr>
          <a:xfrm>
            <a:off x="2635101" y="3055651"/>
            <a:ext cx="1752600" cy="53276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/>
              <a:t>Demonstrate you’ve done research</a:t>
            </a:r>
            <a:endParaRPr lang="en-US" sz="14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79202" y="2929268"/>
            <a:ext cx="730279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6305" y="3101159"/>
            <a:ext cx="175969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Brace 19"/>
          <p:cNvSpPr/>
          <p:nvPr/>
        </p:nvSpPr>
        <p:spPr>
          <a:xfrm>
            <a:off x="3657600" y="4038600"/>
            <a:ext cx="304800" cy="609600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4059864" y="3962400"/>
            <a:ext cx="2645735" cy="8382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400" dirty="0" smtClean="0"/>
              <a:t>Bullets make this stand-out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400" dirty="0" smtClean="0"/>
              <a:t>Use </a:t>
            </a:r>
            <a:r>
              <a:rPr lang="en-US" sz="1400" i="1" dirty="0" smtClean="0"/>
              <a:t>his</a:t>
            </a:r>
            <a:r>
              <a:rPr lang="en-US" sz="1400" dirty="0" smtClean="0"/>
              <a:t> time zone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400" dirty="0" smtClean="0"/>
              <a:t>Use pre, during, and post-work times</a:t>
            </a:r>
            <a:endParaRPr lang="en-US"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6172200" y="5562600"/>
            <a:ext cx="2645735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400" dirty="0" smtClean="0"/>
              <a:t>Keep it brief! &lt;150 words</a:t>
            </a:r>
            <a:endParaRPr lang="en-US" sz="14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4059864" y="5029200"/>
            <a:ext cx="310293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7315200" y="4427574"/>
            <a:ext cx="1371600" cy="90642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/>
              <a:t>Ending with a question invokes action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6402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  <p:bldP spid="15" grpId="0" animBg="1"/>
      <p:bldP spid="20" grpId="0" animBg="1"/>
      <p:bldP spid="21" grpId="0" animBg="1"/>
      <p:bldP spid="22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Networking emails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Introduces</a:t>
            </a:r>
            <a:r>
              <a:rPr lang="en-US" dirty="0" smtClean="0"/>
              <a:t> you to reader</a:t>
            </a:r>
            <a:r>
              <a:rPr lang="en-US" i="1" dirty="0" smtClean="0"/>
              <a:t> </a:t>
            </a:r>
          </a:p>
          <a:p>
            <a:r>
              <a:rPr lang="en-US" b="1" i="1" dirty="0" smtClean="0"/>
              <a:t>Flawless</a:t>
            </a:r>
            <a:r>
              <a:rPr lang="en-US" dirty="0" smtClean="0"/>
              <a:t> </a:t>
            </a:r>
            <a:r>
              <a:rPr lang="en-US" dirty="0"/>
              <a:t>grammar and </a:t>
            </a:r>
            <a:r>
              <a:rPr lang="en-US" dirty="0" smtClean="0"/>
              <a:t>spelling</a:t>
            </a:r>
            <a:endParaRPr lang="en-US" dirty="0"/>
          </a:p>
          <a:p>
            <a:r>
              <a:rPr lang="en-US" b="1" i="1" dirty="0"/>
              <a:t>Brief</a:t>
            </a:r>
            <a:r>
              <a:rPr lang="en-US" dirty="0"/>
              <a:t> emails of introduction</a:t>
            </a:r>
          </a:p>
          <a:p>
            <a:r>
              <a:rPr lang="en-US" b="1" i="1" dirty="0"/>
              <a:t>Clear purpose</a:t>
            </a:r>
          </a:p>
          <a:p>
            <a:pPr lvl="1"/>
            <a:r>
              <a:rPr lang="en-US" dirty="0" smtClean="0">
                <a:latin typeface="+mn-lt"/>
              </a:rPr>
              <a:t>Not </a:t>
            </a:r>
            <a:r>
              <a:rPr lang="en-US" dirty="0">
                <a:latin typeface="+mn-lt"/>
              </a:rPr>
              <a:t>asking for a job or contacts</a:t>
            </a:r>
          </a:p>
          <a:p>
            <a:pPr lvl="1"/>
            <a:r>
              <a:rPr lang="en-US" dirty="0">
                <a:latin typeface="+mn-lt"/>
              </a:rPr>
              <a:t>Ask for advice, thoughts on the MBA job search, insights about your </a:t>
            </a:r>
            <a:r>
              <a:rPr lang="en-US" dirty="0" smtClean="0">
                <a:latin typeface="+mn-lt"/>
              </a:rPr>
              <a:t>industry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EC8B6-3ED4-4FA1-910A-5F1CDB1496C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1600200"/>
            <a:ext cx="2362200" cy="236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0474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NC MBA Career Management Center Template #1">
      <a:dk1>
        <a:sysClr val="windowText" lastClr="000000"/>
      </a:dk1>
      <a:lt1>
        <a:sysClr val="window" lastClr="FFFFFF"/>
      </a:lt1>
      <a:dk2>
        <a:srgbClr val="134668"/>
      </a:dk2>
      <a:lt2>
        <a:srgbClr val="A5A5A5"/>
      </a:lt2>
      <a:accent1>
        <a:srgbClr val="134668"/>
      </a:accent1>
      <a:accent2>
        <a:srgbClr val="4DA0D7"/>
      </a:accent2>
      <a:accent3>
        <a:srgbClr val="A5D1EF"/>
      </a:accent3>
      <a:accent4>
        <a:srgbClr val="7F7F7F"/>
      </a:accent4>
      <a:accent5>
        <a:srgbClr val="A5A5A5"/>
      </a:accent5>
      <a:accent6>
        <a:srgbClr val="D8D8D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6643</TotalTime>
  <Words>2212</Words>
  <Application>Microsoft Office PowerPoint</Application>
  <PresentationFormat>On-screen Show (4:3)</PresentationFormat>
  <Paragraphs>376</Paragraphs>
  <Slides>39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Verdana</vt:lpstr>
      <vt:lpstr>Wingdings</vt:lpstr>
      <vt:lpstr>Zapf Dingbats</vt:lpstr>
      <vt:lpstr>Office Theme</vt:lpstr>
      <vt:lpstr>Acrobat Document</vt:lpstr>
      <vt:lpstr>Job Search Correspondence</vt:lpstr>
      <vt:lpstr>Overview of Remaining Career Labs</vt:lpstr>
      <vt:lpstr>The problem</vt:lpstr>
      <vt:lpstr>The goal</vt:lpstr>
      <vt:lpstr>Goals and agenda</vt:lpstr>
      <vt:lpstr>Main types of job search correspondence</vt:lpstr>
      <vt:lpstr>Why it matters</vt:lpstr>
      <vt:lpstr>Example email to an alumnus</vt:lpstr>
      <vt:lpstr>Networking emails</vt:lpstr>
      <vt:lpstr>Suggestions for a non-connection email</vt:lpstr>
      <vt:lpstr>LinkedIn invitations</vt:lpstr>
      <vt:lpstr>Thank you notes</vt:lpstr>
      <vt:lpstr>When to write thank you notes? </vt:lpstr>
      <vt:lpstr>A thank you email</vt:lpstr>
      <vt:lpstr>One thank you email</vt:lpstr>
      <vt:lpstr>A proper email thank you</vt:lpstr>
      <vt:lpstr>Sustain networking over time</vt:lpstr>
      <vt:lpstr>Cover letters</vt:lpstr>
      <vt:lpstr>Is a cover letter really necessary?</vt:lpstr>
      <vt:lpstr>Three things a cover letter should be</vt:lpstr>
      <vt:lpstr>Documents often follow a format</vt:lpstr>
      <vt:lpstr>Consider the document’s visual impact </vt:lpstr>
      <vt:lpstr>Recommended cover letter outline</vt:lpstr>
      <vt:lpstr>Finding the right person / getting names right</vt:lpstr>
      <vt:lpstr>Answers to common questions</vt:lpstr>
      <vt:lpstr>Where to start? The job description…</vt:lpstr>
      <vt:lpstr>The introduction</vt:lpstr>
      <vt:lpstr>The intro – who you are &amp; who you know </vt:lpstr>
      <vt:lpstr>What if you don’t have a personal contact?</vt:lpstr>
      <vt:lpstr>The body</vt:lpstr>
      <vt:lpstr>The body – showcase your experience</vt:lpstr>
      <vt:lpstr>The close</vt:lpstr>
      <vt:lpstr>Putting it all together…</vt:lpstr>
      <vt:lpstr>Let’s be honest, life is time-constrained</vt:lpstr>
      <vt:lpstr>Final Check – The Details Count!</vt:lpstr>
      <vt:lpstr>Activity: cover letter peer review</vt:lpstr>
      <vt:lpstr>Additional Resources</vt:lpstr>
      <vt:lpstr>And Just Remember…</vt:lpstr>
      <vt:lpstr>Questions?</vt:lpstr>
    </vt:vector>
  </TitlesOfParts>
  <Company>Kenan Flagler Business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EMBA Marketing Meeting</dc:title>
  <dc:creator>Michael D Schmidt</dc:creator>
  <cp:lastModifiedBy>Zimowski, Elisabeth</cp:lastModifiedBy>
  <cp:revision>269</cp:revision>
  <cp:lastPrinted>2015-07-01T15:38:52Z</cp:lastPrinted>
  <dcterms:created xsi:type="dcterms:W3CDTF">2014-10-31T19:11:38Z</dcterms:created>
  <dcterms:modified xsi:type="dcterms:W3CDTF">2015-10-22T22:06:12Z</dcterms:modified>
</cp:coreProperties>
</file>